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7" r:id="rId2"/>
    <p:sldMasterId id="2147483763" r:id="rId3"/>
  </p:sldMasterIdLst>
  <p:notesMasterIdLst>
    <p:notesMasterId r:id="rId56"/>
  </p:notesMasterIdLst>
  <p:handoutMasterIdLst>
    <p:handoutMasterId r:id="rId57"/>
  </p:handoutMasterIdLst>
  <p:sldIdLst>
    <p:sldId id="391" r:id="rId4"/>
    <p:sldId id="392" r:id="rId5"/>
    <p:sldId id="394" r:id="rId6"/>
    <p:sldId id="426" r:id="rId7"/>
    <p:sldId id="443" r:id="rId8"/>
    <p:sldId id="482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71" r:id="rId17"/>
    <p:sldId id="481" r:id="rId18"/>
    <p:sldId id="434" r:id="rId19"/>
    <p:sldId id="435" r:id="rId20"/>
    <p:sldId id="436" r:id="rId21"/>
    <p:sldId id="437" r:id="rId22"/>
    <p:sldId id="438" r:id="rId23"/>
    <p:sldId id="439" r:id="rId24"/>
    <p:sldId id="472" r:id="rId25"/>
    <p:sldId id="440" r:id="rId26"/>
    <p:sldId id="441" r:id="rId27"/>
    <p:sldId id="442" r:id="rId28"/>
    <p:sldId id="444" r:id="rId29"/>
    <p:sldId id="448" r:id="rId30"/>
    <p:sldId id="449" r:id="rId31"/>
    <p:sldId id="450" r:id="rId32"/>
    <p:sldId id="451" r:id="rId33"/>
    <p:sldId id="453" r:id="rId34"/>
    <p:sldId id="454" r:id="rId35"/>
    <p:sldId id="455" r:id="rId36"/>
    <p:sldId id="473" r:id="rId37"/>
    <p:sldId id="474" r:id="rId38"/>
    <p:sldId id="475" r:id="rId39"/>
    <p:sldId id="476" r:id="rId40"/>
    <p:sldId id="477" r:id="rId41"/>
    <p:sldId id="478" r:id="rId42"/>
    <p:sldId id="479" r:id="rId43"/>
    <p:sldId id="480" r:id="rId44"/>
    <p:sldId id="460" r:id="rId45"/>
    <p:sldId id="462" r:id="rId46"/>
    <p:sldId id="463" r:id="rId47"/>
    <p:sldId id="464" r:id="rId48"/>
    <p:sldId id="466" r:id="rId49"/>
    <p:sldId id="467" r:id="rId50"/>
    <p:sldId id="468" r:id="rId51"/>
    <p:sldId id="469" r:id="rId52"/>
    <p:sldId id="410" r:id="rId53"/>
    <p:sldId id="415" r:id="rId54"/>
    <p:sldId id="390" r:id="rId5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FFCC"/>
    <a:srgbClr val="232157"/>
    <a:srgbClr val="F07E36"/>
    <a:srgbClr val="E632B7"/>
    <a:srgbClr val="A99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0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8D0B1-1BAC-434A-BD4F-B990DABA5BE2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0FC278AB-1E13-42C4-AEE0-DD5A0D988802}">
      <dgm:prSet phldrT="[Text]"/>
      <dgm:spPr>
        <a:ln>
          <a:solidFill>
            <a:srgbClr val="008CCF"/>
          </a:solidFill>
        </a:ln>
      </dgm:spPr>
      <dgm:t>
        <a:bodyPr/>
        <a:lstStyle/>
        <a:p>
          <a:r>
            <a:rPr lang="hu-HU" dirty="0">
              <a:solidFill>
                <a:srgbClr val="DF2A88"/>
              </a:solidFill>
            </a:rPr>
            <a:t>Milyen szolgáltatást várok el? </a:t>
          </a:r>
          <a:endParaRPr lang="en-US" dirty="0">
            <a:solidFill>
              <a:srgbClr val="DF2A88"/>
            </a:solidFill>
          </a:endParaRPr>
        </a:p>
      </dgm:t>
    </dgm:pt>
    <dgm:pt modelId="{E55CD2BE-B0C1-4CE3-96EF-C7C8DB5574CF}" type="parTrans" cxnId="{073B96EF-9A64-45E8-85E7-75A5FCF15731}">
      <dgm:prSet/>
      <dgm:spPr/>
      <dgm:t>
        <a:bodyPr/>
        <a:lstStyle/>
        <a:p>
          <a:endParaRPr lang="en-US">
            <a:solidFill>
              <a:srgbClr val="F07E36"/>
            </a:solidFill>
          </a:endParaRPr>
        </a:p>
      </dgm:t>
    </dgm:pt>
    <dgm:pt modelId="{E3181BB4-563D-427E-9795-4962E3D7B689}" type="sibTrans" cxnId="{073B96EF-9A64-45E8-85E7-75A5FCF15731}">
      <dgm:prSet/>
      <dgm:spPr/>
      <dgm:t>
        <a:bodyPr/>
        <a:lstStyle/>
        <a:p>
          <a:endParaRPr lang="en-US">
            <a:solidFill>
              <a:srgbClr val="F07E36"/>
            </a:solidFill>
          </a:endParaRPr>
        </a:p>
      </dgm:t>
    </dgm:pt>
    <dgm:pt modelId="{52076573-B937-4890-B96F-9F15640D0684}">
      <dgm:prSet phldrT="[Text]"/>
      <dgm:spPr>
        <a:ln>
          <a:solidFill>
            <a:srgbClr val="008CCF"/>
          </a:solidFill>
        </a:ln>
      </dgm:spPr>
      <dgm:t>
        <a:bodyPr/>
        <a:lstStyle/>
        <a:p>
          <a:r>
            <a:rPr lang="hu-HU" dirty="0">
              <a:solidFill>
                <a:srgbClr val="DF2A88"/>
              </a:solidFill>
            </a:rPr>
            <a:t>Mit és mennyiért kínálnak a szóba jöhető bankok?</a:t>
          </a:r>
          <a:endParaRPr lang="en-US" dirty="0">
            <a:solidFill>
              <a:srgbClr val="DF2A88"/>
            </a:solidFill>
          </a:endParaRPr>
        </a:p>
      </dgm:t>
    </dgm:pt>
    <dgm:pt modelId="{0C8254BC-50B8-47C6-943C-4A0422B352CF}" type="parTrans" cxnId="{57CF70F3-AAD3-4CC7-9681-56080C2A6F4C}">
      <dgm:prSet/>
      <dgm:spPr/>
      <dgm:t>
        <a:bodyPr/>
        <a:lstStyle/>
        <a:p>
          <a:endParaRPr lang="en-US">
            <a:solidFill>
              <a:srgbClr val="F07E36"/>
            </a:solidFill>
          </a:endParaRPr>
        </a:p>
      </dgm:t>
    </dgm:pt>
    <dgm:pt modelId="{642B9AA6-3CD0-40CF-98B8-6C8AE5CCF821}" type="sibTrans" cxnId="{57CF70F3-AAD3-4CC7-9681-56080C2A6F4C}">
      <dgm:prSet/>
      <dgm:spPr/>
      <dgm:t>
        <a:bodyPr/>
        <a:lstStyle/>
        <a:p>
          <a:endParaRPr lang="en-US">
            <a:solidFill>
              <a:srgbClr val="F07E36"/>
            </a:solidFill>
          </a:endParaRPr>
        </a:p>
      </dgm:t>
    </dgm:pt>
    <dgm:pt modelId="{92955EC8-0A77-4D72-BE00-CFCF43D9B82C}">
      <dgm:prSet phldrT="[Text]"/>
      <dgm:spPr>
        <a:ln>
          <a:solidFill>
            <a:srgbClr val="008CCF"/>
          </a:solidFill>
        </a:ln>
      </dgm:spPr>
      <dgm:t>
        <a:bodyPr/>
        <a:lstStyle/>
        <a:p>
          <a:r>
            <a:rPr lang="hu-HU" dirty="0">
              <a:solidFill>
                <a:srgbClr val="DF2A88"/>
              </a:solidFill>
            </a:rPr>
            <a:t>Előnyök, hátrányok és költségek mérlegelése</a:t>
          </a:r>
          <a:endParaRPr lang="en-US" dirty="0">
            <a:solidFill>
              <a:srgbClr val="DF2A88"/>
            </a:solidFill>
          </a:endParaRPr>
        </a:p>
      </dgm:t>
    </dgm:pt>
    <dgm:pt modelId="{F1BCCC0C-6B36-4674-8FA3-4C24ABEBAC6A}" type="parTrans" cxnId="{68BE660E-DA63-4BEF-9362-BC9B4B962463}">
      <dgm:prSet/>
      <dgm:spPr/>
      <dgm:t>
        <a:bodyPr/>
        <a:lstStyle/>
        <a:p>
          <a:endParaRPr lang="en-US">
            <a:solidFill>
              <a:srgbClr val="F07E36"/>
            </a:solidFill>
          </a:endParaRPr>
        </a:p>
      </dgm:t>
    </dgm:pt>
    <dgm:pt modelId="{EE5FB4E2-3A56-4B45-BF21-2ED5F71178E2}" type="sibTrans" cxnId="{68BE660E-DA63-4BEF-9362-BC9B4B962463}">
      <dgm:prSet/>
      <dgm:spPr/>
      <dgm:t>
        <a:bodyPr/>
        <a:lstStyle/>
        <a:p>
          <a:endParaRPr lang="en-US">
            <a:solidFill>
              <a:srgbClr val="F07E36"/>
            </a:solidFill>
          </a:endParaRPr>
        </a:p>
      </dgm:t>
    </dgm:pt>
    <dgm:pt modelId="{F1905909-1421-48E0-B260-2BE55B82A88F}">
      <dgm:prSet/>
      <dgm:spPr>
        <a:ln>
          <a:solidFill>
            <a:srgbClr val="008CCF"/>
          </a:solidFill>
        </a:ln>
      </dgm:spPr>
      <dgm:t>
        <a:bodyPr/>
        <a:lstStyle/>
        <a:p>
          <a:r>
            <a:rPr lang="hu-HU" dirty="0">
              <a:solidFill>
                <a:srgbClr val="DF2A88"/>
              </a:solidFill>
            </a:rPr>
            <a:t>Bankválasztás</a:t>
          </a:r>
          <a:endParaRPr lang="en-US" dirty="0">
            <a:solidFill>
              <a:srgbClr val="DF2A88"/>
            </a:solidFill>
          </a:endParaRPr>
        </a:p>
      </dgm:t>
    </dgm:pt>
    <dgm:pt modelId="{0C0B6A09-425F-4B74-BE03-D89F1C5653FD}" type="parTrans" cxnId="{96F515FB-B3FB-444E-A48B-B4CB3E452A4C}">
      <dgm:prSet/>
      <dgm:spPr/>
      <dgm:t>
        <a:bodyPr/>
        <a:lstStyle/>
        <a:p>
          <a:endParaRPr lang="en-US"/>
        </a:p>
      </dgm:t>
    </dgm:pt>
    <dgm:pt modelId="{5132523F-3AEA-4F9A-B090-27410EE3BE8C}" type="sibTrans" cxnId="{96F515FB-B3FB-444E-A48B-B4CB3E452A4C}">
      <dgm:prSet/>
      <dgm:spPr/>
      <dgm:t>
        <a:bodyPr/>
        <a:lstStyle/>
        <a:p>
          <a:endParaRPr lang="en-US"/>
        </a:p>
      </dgm:t>
    </dgm:pt>
    <dgm:pt modelId="{F7856657-E09C-42C7-B6DA-BA78EB38877A}" type="pres">
      <dgm:prSet presAssocID="{1FC8D0B1-1BAC-434A-BD4F-B990DABA5BE2}" presName="CompostProcess" presStyleCnt="0">
        <dgm:presLayoutVars>
          <dgm:dir/>
          <dgm:resizeHandles val="exact"/>
        </dgm:presLayoutVars>
      </dgm:prSet>
      <dgm:spPr/>
    </dgm:pt>
    <dgm:pt modelId="{D3BCF1FE-46D9-45EB-91BF-D5B6E4638372}" type="pres">
      <dgm:prSet presAssocID="{1FC8D0B1-1BAC-434A-BD4F-B990DABA5BE2}" presName="arrow" presStyleLbl="bgShp" presStyleIdx="0" presStyleCnt="1"/>
      <dgm:spPr>
        <a:gradFill flip="none" rotWithShape="0">
          <a:gsLst>
            <a:gs pos="0">
              <a:srgbClr val="008CCF">
                <a:tint val="66000"/>
                <a:satMod val="160000"/>
              </a:srgbClr>
            </a:gs>
            <a:gs pos="50000">
              <a:srgbClr val="008CCF">
                <a:tint val="44500"/>
                <a:satMod val="160000"/>
              </a:srgbClr>
            </a:gs>
            <a:gs pos="100000">
              <a:srgbClr val="008CCF">
                <a:tint val="23500"/>
                <a:satMod val="160000"/>
              </a:srgbClr>
            </a:gs>
          </a:gsLst>
          <a:lin ang="16200000" scaled="1"/>
          <a:tileRect/>
        </a:gradFill>
      </dgm:spPr>
    </dgm:pt>
    <dgm:pt modelId="{C4AC2B06-264E-4F51-9623-BAB57F31C6E9}" type="pres">
      <dgm:prSet presAssocID="{1FC8D0B1-1BAC-434A-BD4F-B990DABA5BE2}" presName="linearProcess" presStyleCnt="0"/>
      <dgm:spPr/>
    </dgm:pt>
    <dgm:pt modelId="{0A4DBDF1-0819-4C5A-89C8-F950BBD2957C}" type="pres">
      <dgm:prSet presAssocID="{0FC278AB-1E13-42C4-AEE0-DD5A0D98880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5164D0-BFCD-41CA-81C5-A8EF46FC7B82}" type="pres">
      <dgm:prSet presAssocID="{E3181BB4-563D-427E-9795-4962E3D7B689}" presName="sibTrans" presStyleCnt="0"/>
      <dgm:spPr/>
    </dgm:pt>
    <dgm:pt modelId="{15D37C14-ED84-47A9-B433-B6A58910B76B}" type="pres">
      <dgm:prSet presAssocID="{52076573-B937-4890-B96F-9F15640D068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47A9C4-F01C-48A0-85E6-046199FC0261}" type="pres">
      <dgm:prSet presAssocID="{642B9AA6-3CD0-40CF-98B8-6C8AE5CCF821}" presName="sibTrans" presStyleCnt="0"/>
      <dgm:spPr/>
    </dgm:pt>
    <dgm:pt modelId="{30BC2E24-E079-493F-9F16-7A0876CA556D}" type="pres">
      <dgm:prSet presAssocID="{92955EC8-0A77-4D72-BE00-CFCF43D9B82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DDFA4C-C3AB-4D51-997A-65EB82D21C62}" type="pres">
      <dgm:prSet presAssocID="{EE5FB4E2-3A56-4B45-BF21-2ED5F71178E2}" presName="sibTrans" presStyleCnt="0"/>
      <dgm:spPr/>
    </dgm:pt>
    <dgm:pt modelId="{D39BAD19-A722-4DCE-B805-A212F043E376}" type="pres">
      <dgm:prSet presAssocID="{F1905909-1421-48E0-B260-2BE55B82A88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73B96EF-9A64-45E8-85E7-75A5FCF15731}" srcId="{1FC8D0B1-1BAC-434A-BD4F-B990DABA5BE2}" destId="{0FC278AB-1E13-42C4-AEE0-DD5A0D988802}" srcOrd="0" destOrd="0" parTransId="{E55CD2BE-B0C1-4CE3-96EF-C7C8DB5574CF}" sibTransId="{E3181BB4-563D-427E-9795-4962E3D7B689}"/>
    <dgm:cxn modelId="{2B1B75BA-40AE-4479-B49F-B3902357FD61}" type="presOf" srcId="{52076573-B937-4890-B96F-9F15640D0684}" destId="{15D37C14-ED84-47A9-B433-B6A58910B76B}" srcOrd="0" destOrd="0" presId="urn:microsoft.com/office/officeart/2005/8/layout/hProcess9"/>
    <dgm:cxn modelId="{68BE660E-DA63-4BEF-9362-BC9B4B962463}" srcId="{1FC8D0B1-1BAC-434A-BD4F-B990DABA5BE2}" destId="{92955EC8-0A77-4D72-BE00-CFCF43D9B82C}" srcOrd="2" destOrd="0" parTransId="{F1BCCC0C-6B36-4674-8FA3-4C24ABEBAC6A}" sibTransId="{EE5FB4E2-3A56-4B45-BF21-2ED5F71178E2}"/>
    <dgm:cxn modelId="{57CF70F3-AAD3-4CC7-9681-56080C2A6F4C}" srcId="{1FC8D0B1-1BAC-434A-BD4F-B990DABA5BE2}" destId="{52076573-B937-4890-B96F-9F15640D0684}" srcOrd="1" destOrd="0" parTransId="{0C8254BC-50B8-47C6-943C-4A0422B352CF}" sibTransId="{642B9AA6-3CD0-40CF-98B8-6C8AE5CCF821}"/>
    <dgm:cxn modelId="{96F515FB-B3FB-444E-A48B-B4CB3E452A4C}" srcId="{1FC8D0B1-1BAC-434A-BD4F-B990DABA5BE2}" destId="{F1905909-1421-48E0-B260-2BE55B82A88F}" srcOrd="3" destOrd="0" parTransId="{0C0B6A09-425F-4B74-BE03-D89F1C5653FD}" sibTransId="{5132523F-3AEA-4F9A-B090-27410EE3BE8C}"/>
    <dgm:cxn modelId="{2637B3E7-69A2-4A75-B8FF-0B5AEC6A5921}" type="presOf" srcId="{92955EC8-0A77-4D72-BE00-CFCF43D9B82C}" destId="{30BC2E24-E079-493F-9F16-7A0876CA556D}" srcOrd="0" destOrd="0" presId="urn:microsoft.com/office/officeart/2005/8/layout/hProcess9"/>
    <dgm:cxn modelId="{1056F61E-3C69-400C-91EB-1C208A9987A9}" type="presOf" srcId="{F1905909-1421-48E0-B260-2BE55B82A88F}" destId="{D39BAD19-A722-4DCE-B805-A212F043E376}" srcOrd="0" destOrd="0" presId="urn:microsoft.com/office/officeart/2005/8/layout/hProcess9"/>
    <dgm:cxn modelId="{9CF4365E-8DBD-426B-B9FE-66E1AE349B66}" type="presOf" srcId="{1FC8D0B1-1BAC-434A-BD4F-B990DABA5BE2}" destId="{F7856657-E09C-42C7-B6DA-BA78EB38877A}" srcOrd="0" destOrd="0" presId="urn:microsoft.com/office/officeart/2005/8/layout/hProcess9"/>
    <dgm:cxn modelId="{27E1D6E6-98A9-43C2-8FF8-93454AC82CF4}" type="presOf" srcId="{0FC278AB-1E13-42C4-AEE0-DD5A0D988802}" destId="{0A4DBDF1-0819-4C5A-89C8-F950BBD2957C}" srcOrd="0" destOrd="0" presId="urn:microsoft.com/office/officeart/2005/8/layout/hProcess9"/>
    <dgm:cxn modelId="{5E0D7BC8-1BA8-48DD-BD1B-8A93443897B5}" type="presParOf" srcId="{F7856657-E09C-42C7-B6DA-BA78EB38877A}" destId="{D3BCF1FE-46D9-45EB-91BF-D5B6E4638372}" srcOrd="0" destOrd="0" presId="urn:microsoft.com/office/officeart/2005/8/layout/hProcess9"/>
    <dgm:cxn modelId="{488B83D1-6AF7-4B05-AF95-95EAAE2DE066}" type="presParOf" srcId="{F7856657-E09C-42C7-B6DA-BA78EB38877A}" destId="{C4AC2B06-264E-4F51-9623-BAB57F31C6E9}" srcOrd="1" destOrd="0" presId="urn:microsoft.com/office/officeart/2005/8/layout/hProcess9"/>
    <dgm:cxn modelId="{3B51EC63-FF8D-45A6-BAD7-C49AB5AB6F5A}" type="presParOf" srcId="{C4AC2B06-264E-4F51-9623-BAB57F31C6E9}" destId="{0A4DBDF1-0819-4C5A-89C8-F950BBD2957C}" srcOrd="0" destOrd="0" presId="urn:microsoft.com/office/officeart/2005/8/layout/hProcess9"/>
    <dgm:cxn modelId="{F6C53629-5C34-47B9-AA6B-312F4334D837}" type="presParOf" srcId="{C4AC2B06-264E-4F51-9623-BAB57F31C6E9}" destId="{C85164D0-BFCD-41CA-81C5-A8EF46FC7B82}" srcOrd="1" destOrd="0" presId="urn:microsoft.com/office/officeart/2005/8/layout/hProcess9"/>
    <dgm:cxn modelId="{98CFF12A-F029-43DC-A493-CB373CA819F1}" type="presParOf" srcId="{C4AC2B06-264E-4F51-9623-BAB57F31C6E9}" destId="{15D37C14-ED84-47A9-B433-B6A58910B76B}" srcOrd="2" destOrd="0" presId="urn:microsoft.com/office/officeart/2005/8/layout/hProcess9"/>
    <dgm:cxn modelId="{B17A8603-820E-4448-82FF-84FBA2FE0B32}" type="presParOf" srcId="{C4AC2B06-264E-4F51-9623-BAB57F31C6E9}" destId="{DF47A9C4-F01C-48A0-85E6-046199FC0261}" srcOrd="3" destOrd="0" presId="urn:microsoft.com/office/officeart/2005/8/layout/hProcess9"/>
    <dgm:cxn modelId="{E5BBA008-0897-4DD7-A511-41A221B6A393}" type="presParOf" srcId="{C4AC2B06-264E-4F51-9623-BAB57F31C6E9}" destId="{30BC2E24-E079-493F-9F16-7A0876CA556D}" srcOrd="4" destOrd="0" presId="urn:microsoft.com/office/officeart/2005/8/layout/hProcess9"/>
    <dgm:cxn modelId="{300AE14C-85AF-4EC3-A4CC-2AEC74B5C4F4}" type="presParOf" srcId="{C4AC2B06-264E-4F51-9623-BAB57F31C6E9}" destId="{11DDFA4C-C3AB-4D51-997A-65EB82D21C62}" srcOrd="5" destOrd="0" presId="urn:microsoft.com/office/officeart/2005/8/layout/hProcess9"/>
    <dgm:cxn modelId="{F74F645A-B4D0-40AC-B164-1E61A190A463}" type="presParOf" srcId="{C4AC2B06-264E-4F51-9623-BAB57F31C6E9}" destId="{D39BAD19-A722-4DCE-B805-A212F043E37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74BE3-1AF2-49F7-99DD-19466E0EA1F3}" type="datetimeFigureOut">
              <a:rPr lang="hu-HU" smtClean="0"/>
              <a:pPr/>
              <a:t>2017.02.28.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4E09D-C9E5-4714-A6BA-5567C140B6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37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63647-7962-42CA-9BD1-5C7783F6A798}" type="datetimeFigureOut">
              <a:rPr lang="hu-HU" smtClean="0"/>
              <a:pPr/>
              <a:t>2017.02.28.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51FDC-889F-480B-842D-F7F0A5AC0F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65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1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2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Címszöveg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1. szövegtörzsszint</a:t>
            </a:r>
          </a:p>
          <a:p>
            <a:pPr lvl="1">
              <a:defRPr sz="1800"/>
            </a:pPr>
            <a:r>
              <a:rPr sz="2500"/>
              <a:t>2. szövegtörzsszint</a:t>
            </a:r>
          </a:p>
          <a:p>
            <a:pPr lvl="2">
              <a:defRPr sz="1800"/>
            </a:pPr>
            <a:r>
              <a:rPr sz="2500"/>
              <a:t>3. szövegtörzsszint</a:t>
            </a:r>
          </a:p>
          <a:p>
            <a:pPr lvl="3">
              <a:defRPr sz="1800"/>
            </a:pPr>
            <a:r>
              <a:rPr sz="2500"/>
              <a:t>4. szövegtörzsszint</a:t>
            </a:r>
          </a:p>
          <a:p>
            <a:pPr lvl="4">
              <a:defRPr sz="1800"/>
            </a:pPr>
            <a:r>
              <a:rPr sz="2500"/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6066844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4" r="2660"/>
          <a:stretch/>
        </p:blipFill>
        <p:spPr>
          <a:xfrm>
            <a:off x="5020885" y="0"/>
            <a:ext cx="7171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7382" y="1556793"/>
            <a:ext cx="11151029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00407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28136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46411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042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77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1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4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838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108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875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678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4611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2816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786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9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11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7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9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7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6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9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8FDC-CB17-1E4B-BFF8-CDC7B391F93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6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 flipV="1">
            <a:off x="0" y="0"/>
            <a:ext cx="12192000" cy="1196752"/>
          </a:xfrm>
          <a:prstGeom prst="rect">
            <a:avLst/>
          </a:prstGeom>
          <a:solidFill>
            <a:srgbClr val="008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711957" y="0"/>
            <a:ext cx="6336704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115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9" y="188641"/>
            <a:ext cx="4714364" cy="736273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 flipV="1">
            <a:off x="0" y="6525344"/>
            <a:ext cx="12192000" cy="332656"/>
          </a:xfrm>
          <a:prstGeom prst="rect">
            <a:avLst/>
          </a:prstGeom>
          <a:solidFill>
            <a:srgbClr val="2321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122678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157C-30E0-4F97-8377-45417F2211E8}" type="datetimeFigureOut">
              <a:rPr lang="hu-HU" smtClean="0"/>
              <a:t>2017.02.28.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B2E1-44A5-4A28-8DD8-2DFA276B40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059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z7.h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lk.mnb.hu/fogyasztoknak/alkalmazasok/szv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bankmonitor.hu/" TargetMode="External"/><Relationship Id="rId4" Type="http://schemas.openxmlformats.org/officeDocument/2006/relationships/hyperlink" Target="http://www.bankracio.hu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nziranytu.hu/bankvelem" TargetMode="External"/><Relationship Id="rId3" Type="http://schemas.openxmlformats.org/officeDocument/2006/relationships/hyperlink" Target="https://www.mnb.hu/fogyasztovedelem/dontenem-kell/alapveto-penzugyeink/bankszamlak" TargetMode="External"/><Relationship Id="rId7" Type="http://schemas.openxmlformats.org/officeDocument/2006/relationships/hyperlink" Target="https://www.bankracio.h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alk.mnb.hu/fogyasztoknak/alkalmazasok/szvp" TargetMode="External"/><Relationship Id="rId5" Type="http://schemas.openxmlformats.org/officeDocument/2006/relationships/hyperlink" Target="https://www.mnb.hu/fogyasztovedelem/dontenem-kell/alapveto-penzugyeink/bankkartyak" TargetMode="External"/><Relationship Id="rId4" Type="http://schemas.openxmlformats.org/officeDocument/2006/relationships/hyperlink" Target="https://www.youtube.com/watch?v=Vie5LVsbX1Y" TargetMode="External"/><Relationship Id="rId9" Type="http://schemas.openxmlformats.org/officeDocument/2006/relationships/hyperlink" Target="http://www.nfh.hu/node/177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enz7.hu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18653"/>
            <a:ext cx="3528392" cy="639832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3206679" y="1498545"/>
            <a:ext cx="5697633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sz="3200" dirty="0" err="1">
                <a:solidFill>
                  <a:srgbClr val="008CCF"/>
                </a:solidFill>
              </a:rPr>
              <a:t>Bankoljunk</a:t>
            </a:r>
            <a:r>
              <a:rPr lang="hu-HU" sz="3200" dirty="0">
                <a:solidFill>
                  <a:srgbClr val="008CCF"/>
                </a:solidFill>
              </a:rPr>
              <a:t> okosan! – KORSZERŰ PÉNZKEZELÉS</a:t>
            </a:r>
          </a:p>
        </p:txBody>
      </p:sp>
      <p:pic>
        <p:nvPicPr>
          <p:cNvPr id="11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3645025"/>
            <a:ext cx="3315994" cy="2318639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3013157" y="2564905"/>
            <a:ext cx="6084676" cy="11415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sz="2600" dirty="0">
                <a:solidFill>
                  <a:srgbClr val="008CCF"/>
                </a:solidFill>
              </a:rPr>
              <a:t>Banki önkéntesek felkészítése</a:t>
            </a: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015536" y="6309320"/>
            <a:ext cx="41764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000" b="1" dirty="0">
                <a:solidFill>
                  <a:srgbClr val="E632B7"/>
                </a:solidFill>
              </a:rPr>
              <a:t>Bernáth Julianna</a:t>
            </a:r>
          </a:p>
          <a:p>
            <a:endParaRPr lang="hu-HU" b="1" dirty="0">
              <a:solidFill>
                <a:srgbClr val="232157"/>
              </a:solidFill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-96688" y="6309320"/>
            <a:ext cx="41764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000" b="1" dirty="0">
                <a:solidFill>
                  <a:srgbClr val="E632B7"/>
                </a:solidFill>
              </a:rPr>
              <a:t>2017. február 9.</a:t>
            </a:r>
          </a:p>
          <a:p>
            <a:endParaRPr lang="hu-HU" b="1" dirty="0">
              <a:solidFill>
                <a:srgbClr val="23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1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607" y="5452843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610238" y="114034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2. Családi pénzügyek (képekben)</a:t>
            </a:r>
          </a:p>
        </p:txBody>
      </p:sp>
      <p:pic>
        <p:nvPicPr>
          <p:cNvPr id="24" name="Picture 2" descr="Képtalálat a következőre: „család rajz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38" y="1267082"/>
            <a:ext cx="996542" cy="9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zövegdoboz 24"/>
          <p:cNvSpPr txBox="1"/>
          <p:nvPr/>
        </p:nvSpPr>
        <p:spPr>
          <a:xfrm>
            <a:off x="10056440" y="1251741"/>
            <a:ext cx="1415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16-18 perc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0" y="1282324"/>
            <a:ext cx="3575791" cy="150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99" y="1273275"/>
            <a:ext cx="3636465" cy="24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57" y="3182399"/>
            <a:ext cx="3186896" cy="212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055" y="2993495"/>
            <a:ext cx="2500537" cy="164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zövegdoboz 29"/>
          <p:cNvSpPr txBox="1"/>
          <p:nvPr/>
        </p:nvSpPr>
        <p:spPr>
          <a:xfrm rot="20795766">
            <a:off x="9539690" y="4443424"/>
            <a:ext cx="139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800" b="1" dirty="0" err="1">
                <a:solidFill>
                  <a:srgbClr val="FF0000"/>
                </a:solidFill>
                <a:latin typeface="Calibri"/>
              </a:rPr>
              <a:t>PayPass</a:t>
            </a:r>
            <a:endParaRPr lang="hu-HU" sz="28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1" name="Szövegdoboz 30"/>
          <p:cNvSpPr txBox="1"/>
          <p:nvPr/>
        </p:nvSpPr>
        <p:spPr>
          <a:xfrm rot="20981978">
            <a:off x="1041701" y="5185996"/>
            <a:ext cx="3215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FF0000"/>
                </a:solidFill>
                <a:latin typeface="Calibri"/>
              </a:rPr>
              <a:t>készpénzes vásárlás</a:t>
            </a:r>
          </a:p>
        </p:txBody>
      </p:sp>
      <p:sp>
        <p:nvSpPr>
          <p:cNvPr id="32" name="Szövegdoboz 31"/>
          <p:cNvSpPr txBox="1"/>
          <p:nvPr/>
        </p:nvSpPr>
        <p:spPr>
          <a:xfrm rot="20536843">
            <a:off x="8795958" y="1641840"/>
            <a:ext cx="1434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FF0000"/>
                </a:solidFill>
                <a:latin typeface="Calibri"/>
              </a:rPr>
              <a:t>kártyás vásárlás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1656113" y="2268345"/>
            <a:ext cx="351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FF0000"/>
                </a:solidFill>
                <a:latin typeface="Calibri"/>
              </a:rPr>
              <a:t>„s</a:t>
            </a:r>
            <a:r>
              <a:rPr lang="hu-HU" sz="2800" b="1" dirty="0" err="1">
                <a:solidFill>
                  <a:srgbClr val="FF0000"/>
                </a:solidFill>
                <a:latin typeface="Calibri"/>
              </a:rPr>
              <a:t>árga</a:t>
            </a:r>
            <a:r>
              <a:rPr lang="hu-HU" sz="2800" b="1" dirty="0">
                <a:solidFill>
                  <a:srgbClr val="FF0000"/>
                </a:solidFill>
                <a:latin typeface="Calibri"/>
              </a:rPr>
              <a:t> csekk” feladása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78" y="4437111"/>
            <a:ext cx="3012764" cy="200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övegdoboz 14"/>
          <p:cNvSpPr txBox="1"/>
          <p:nvPr/>
        </p:nvSpPr>
        <p:spPr>
          <a:xfrm rot="376987">
            <a:off x="5266259" y="3983088"/>
            <a:ext cx="2630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FF0000"/>
                </a:solidFill>
                <a:latin typeface="Calibri"/>
              </a:rPr>
              <a:t>készpénzfelvétel</a:t>
            </a:r>
          </a:p>
        </p:txBody>
      </p:sp>
    </p:spTree>
    <p:extLst>
      <p:ext uri="{BB962C8B-B14F-4D97-AF65-F5344CB8AC3E}">
        <p14:creationId xmlns:p14="http://schemas.microsoft.com/office/powerpoint/2010/main" val="137008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5373216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575777" y="112031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2. Családi pénzügyek (képekben)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86" y="1316414"/>
            <a:ext cx="2598422" cy="17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7" y="1282724"/>
            <a:ext cx="301476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zövegdoboz 16"/>
          <p:cNvSpPr txBox="1"/>
          <p:nvPr/>
        </p:nvSpPr>
        <p:spPr>
          <a:xfrm>
            <a:off x="5050691" y="2709369"/>
            <a:ext cx="3056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FF0000"/>
                </a:solidFill>
                <a:latin typeface="Calibri"/>
              </a:rPr>
              <a:t>pénzgyűjtés otthon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3333359" y="2016872"/>
            <a:ext cx="1761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FF0000"/>
                </a:solidFill>
                <a:latin typeface="Calibri"/>
              </a:rPr>
              <a:t>intern</a:t>
            </a:r>
            <a:r>
              <a:rPr lang="hu-HU" sz="2800" b="1" dirty="0" err="1">
                <a:solidFill>
                  <a:srgbClr val="FF0000"/>
                </a:solidFill>
                <a:latin typeface="Calibri"/>
              </a:rPr>
              <a:t>etes</a:t>
            </a:r>
            <a:r>
              <a:rPr lang="hu-HU" sz="2800" b="1" dirty="0">
                <a:solidFill>
                  <a:srgbClr val="FF0000"/>
                </a:solidFill>
                <a:latin typeface="Calibri"/>
              </a:rPr>
              <a:t> vásárlás</a:t>
            </a:r>
          </a:p>
        </p:txBody>
      </p:sp>
      <p:sp>
        <p:nvSpPr>
          <p:cNvPr id="19" name="Téglalap 18"/>
          <p:cNvSpPr/>
          <p:nvPr/>
        </p:nvSpPr>
        <p:spPr>
          <a:xfrm>
            <a:off x="540310" y="3307336"/>
            <a:ext cx="7283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232157"/>
                </a:solidFill>
                <a:latin typeface="Calibri"/>
              </a:rPr>
              <a:t> </a:t>
            </a:r>
            <a:r>
              <a:rPr lang="hu-HU" sz="2000" b="1" u="sng" dirty="0">
                <a:solidFill>
                  <a:srgbClr val="232157"/>
                </a:solidFill>
                <a:latin typeface="Calibri"/>
              </a:rPr>
              <a:t>Kérdések lehetnek</a:t>
            </a:r>
            <a:r>
              <a:rPr lang="hu-HU" sz="2000" dirty="0">
                <a:solidFill>
                  <a:srgbClr val="232157"/>
                </a:solidFill>
                <a:latin typeface="Calibri"/>
              </a:rPr>
              <a:t>:</a:t>
            </a:r>
          </a:p>
          <a:p>
            <a:pPr>
              <a:defRPr/>
            </a:pPr>
            <a:r>
              <a:rPr lang="hu-HU" sz="2000" dirty="0">
                <a:solidFill>
                  <a:srgbClr val="232157"/>
                </a:solidFill>
                <a:latin typeface="Calibri"/>
              </a:rPr>
              <a:t>Mi a különbség a </a:t>
            </a:r>
            <a:r>
              <a:rPr lang="hu-HU" sz="2000" dirty="0" err="1">
                <a:solidFill>
                  <a:srgbClr val="232157"/>
                </a:solidFill>
                <a:latin typeface="Calibri"/>
              </a:rPr>
              <a:t>PayPass</a:t>
            </a:r>
            <a:r>
              <a:rPr lang="hu-HU" sz="2000" dirty="0">
                <a:solidFill>
                  <a:srgbClr val="232157"/>
                </a:solidFill>
                <a:latin typeface="Calibri"/>
              </a:rPr>
              <a:t>-os és a nem érintőkártyás fizetés között? </a:t>
            </a:r>
            <a:br>
              <a:rPr lang="hu-HU" sz="2000" dirty="0">
                <a:solidFill>
                  <a:srgbClr val="232157"/>
                </a:solidFill>
                <a:latin typeface="Calibri"/>
              </a:rPr>
            </a:br>
            <a:r>
              <a:rPr lang="hu-HU" sz="2000" dirty="0">
                <a:solidFill>
                  <a:srgbClr val="232157"/>
                </a:solidFill>
                <a:latin typeface="Calibri"/>
              </a:rPr>
              <a:t>Mi a </a:t>
            </a:r>
            <a:r>
              <a:rPr lang="hu-HU" sz="2000" dirty="0" err="1">
                <a:solidFill>
                  <a:srgbClr val="232157"/>
                </a:solidFill>
                <a:latin typeface="Calibri"/>
              </a:rPr>
              <a:t>PIN-kód</a:t>
            </a:r>
            <a:r>
              <a:rPr lang="hu-HU" sz="2000" dirty="0">
                <a:solidFill>
                  <a:srgbClr val="232157"/>
                </a:solidFill>
                <a:latin typeface="Calibri"/>
              </a:rPr>
              <a:t>? </a:t>
            </a:r>
            <a:br>
              <a:rPr lang="hu-HU" sz="2000" dirty="0">
                <a:solidFill>
                  <a:srgbClr val="232157"/>
                </a:solidFill>
                <a:latin typeface="Calibri"/>
              </a:rPr>
            </a:br>
            <a:r>
              <a:rPr lang="hu-HU" sz="2000" dirty="0">
                <a:solidFill>
                  <a:srgbClr val="232157"/>
                </a:solidFill>
                <a:latin typeface="Calibri"/>
              </a:rPr>
              <a:t>Ismeritek-e az internetes vásárlást?</a:t>
            </a:r>
            <a:br>
              <a:rPr lang="hu-HU" sz="2000" dirty="0">
                <a:solidFill>
                  <a:srgbClr val="232157"/>
                </a:solidFill>
                <a:latin typeface="Calibri"/>
              </a:rPr>
            </a:br>
            <a:r>
              <a:rPr lang="hu-HU" sz="2000" dirty="0">
                <a:solidFill>
                  <a:srgbClr val="232157"/>
                </a:solidFill>
                <a:latin typeface="Calibri"/>
              </a:rPr>
              <a:t>Mit lehet interneten vásárolni? </a:t>
            </a:r>
            <a:br>
              <a:rPr lang="hu-HU" sz="2000" dirty="0">
                <a:solidFill>
                  <a:srgbClr val="232157"/>
                </a:solidFill>
                <a:latin typeface="Calibri"/>
              </a:rPr>
            </a:br>
            <a:r>
              <a:rPr lang="hu-HU" sz="2000" dirty="0">
                <a:solidFill>
                  <a:srgbClr val="232157"/>
                </a:solidFill>
                <a:latin typeface="Calibri"/>
              </a:rPr>
              <a:t>Mi a véleményetek róla?</a:t>
            </a:r>
          </a:p>
          <a:p>
            <a:pPr>
              <a:defRPr/>
            </a:pPr>
            <a:r>
              <a:rPr lang="hu-HU" sz="2000" b="1" dirty="0">
                <a:solidFill>
                  <a:srgbClr val="232157"/>
                </a:solidFill>
                <a:latin typeface="Calibri"/>
              </a:rPr>
              <a:t>Hogy kerül a pénz a bankkártyára?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9220452" y="1306268"/>
            <a:ext cx="1555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prstClr val="black"/>
                </a:solidFill>
                <a:latin typeface="Calibri"/>
              </a:rPr>
              <a:t>TÁBLAKÉP: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494" y="3376076"/>
            <a:ext cx="2077312" cy="117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73" y="1767933"/>
            <a:ext cx="3411977" cy="153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zövegdoboz 23"/>
          <p:cNvSpPr txBox="1"/>
          <p:nvPr/>
        </p:nvSpPr>
        <p:spPr>
          <a:xfrm>
            <a:off x="4509728" y="4919034"/>
            <a:ext cx="5978760" cy="1200329"/>
          </a:xfrm>
          <a:prstGeom prst="rect">
            <a:avLst/>
          </a:prstGeom>
          <a:noFill/>
          <a:ln w="19050">
            <a:solidFill>
              <a:srgbClr val="E632B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képek kiosztása, „súgás” a csoportoknak, táblán csoportosítás, rávezetés a válaszokra</a:t>
            </a:r>
          </a:p>
        </p:txBody>
      </p:sp>
    </p:spTree>
    <p:extLst>
      <p:ext uri="{BB962C8B-B14F-4D97-AF65-F5344CB8AC3E}">
        <p14:creationId xmlns:p14="http://schemas.microsoft.com/office/powerpoint/2010/main" val="259343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159" y="5445223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185262" y="124165"/>
            <a:ext cx="4932040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3. Bankszámla-bankkártya</a:t>
            </a:r>
          </a:p>
        </p:txBody>
      </p:sp>
      <p:pic>
        <p:nvPicPr>
          <p:cNvPr id="24" name="Picture 2" descr="Képtalálat a következőre: „bankkártya rajz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129" y="2426467"/>
            <a:ext cx="801448" cy="85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3" y="1293350"/>
            <a:ext cx="3912127" cy="448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zövegdoboz 25"/>
          <p:cNvSpPr txBox="1"/>
          <p:nvPr/>
        </p:nvSpPr>
        <p:spPr>
          <a:xfrm>
            <a:off x="5087888" y="1422618"/>
            <a:ext cx="4960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200" b="1" dirty="0">
                <a:solidFill>
                  <a:srgbClr val="232157"/>
                </a:solidFill>
                <a:latin typeface="Calibri"/>
              </a:rPr>
              <a:t>Hogyan kerülünk kapcsolatba a bankkal?</a:t>
            </a:r>
          </a:p>
          <a:p>
            <a:pPr>
              <a:defRPr/>
            </a:pPr>
            <a:r>
              <a:rPr lang="hu-HU" sz="2200" dirty="0">
                <a:solidFill>
                  <a:srgbClr val="232157"/>
                </a:solidFill>
                <a:latin typeface="Calibri"/>
              </a:rPr>
              <a:t>A folyamat összeállítása, magyarázata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408066" y="1583598"/>
            <a:ext cx="2128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rgbClr val="232157"/>
                </a:solidFill>
                <a:latin typeface="Calibri"/>
              </a:rPr>
              <a:t>munkavégzés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3467848" y="374470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rgbClr val="232157"/>
                </a:solidFill>
                <a:latin typeface="Calibri"/>
              </a:rPr>
              <a:t>banki folyószámlára utalás 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141447" y="5591060"/>
            <a:ext cx="1649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rgbClr val="232157"/>
                </a:solidFill>
                <a:latin typeface="Calibri"/>
              </a:rPr>
              <a:t>netes vásárlás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1598560" y="5775726"/>
            <a:ext cx="1962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rgbClr val="232157"/>
                </a:solidFill>
                <a:latin typeface="Calibri"/>
              </a:rPr>
              <a:t>készpénz-felvétel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3475310" y="5591060"/>
            <a:ext cx="1017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rgbClr val="232157"/>
                </a:solidFill>
                <a:latin typeface="Calibri"/>
              </a:rPr>
              <a:t>vásárlás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7407097" y="2514829"/>
            <a:ext cx="2488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200" b="1" u="sng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Beszélgetés:</a:t>
            </a:r>
          </a:p>
          <a:p>
            <a:pPr>
              <a:defRPr/>
            </a:pPr>
            <a:r>
              <a:rPr lang="hu-HU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láthatatlan pénz (számlapénz),</a:t>
            </a:r>
          </a:p>
          <a:p>
            <a:pPr>
              <a:defRPr/>
            </a:pPr>
            <a:r>
              <a:rPr lang="hu-HU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bankkártya-igénylés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10476159" y="1368154"/>
            <a:ext cx="900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6 perc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3437602" y="2489915"/>
            <a:ext cx="150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rgbClr val="232157"/>
                </a:solidFill>
                <a:latin typeface="Calibri"/>
              </a:rPr>
              <a:t>jövedelem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420109" y="4371952"/>
            <a:ext cx="3763436" cy="1569660"/>
          </a:xfrm>
          <a:prstGeom prst="rect">
            <a:avLst/>
          </a:prstGeom>
          <a:noFill/>
          <a:ln w="19050">
            <a:solidFill>
              <a:srgbClr val="E632B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képek kiosztása; folyamat összefoglalása, ha nincs erre vállalkozó gyerek</a:t>
            </a:r>
          </a:p>
        </p:txBody>
      </p:sp>
    </p:spTree>
    <p:extLst>
      <p:ext uri="{BB962C8B-B14F-4D97-AF65-F5344CB8AC3E}">
        <p14:creationId xmlns:p14="http://schemas.microsoft.com/office/powerpoint/2010/main" val="5804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114" y="5445225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136460" y="103154"/>
            <a:ext cx="4932040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4. Az a titokzatos bankszámla…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0"/>
          <a:stretch/>
        </p:blipFill>
        <p:spPr bwMode="auto">
          <a:xfrm>
            <a:off x="119336" y="1213699"/>
            <a:ext cx="5753879" cy="522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047" y="2638481"/>
            <a:ext cx="1589811" cy="19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églalap 19"/>
          <p:cNvSpPr/>
          <p:nvPr/>
        </p:nvSpPr>
        <p:spPr>
          <a:xfrm>
            <a:off x="6584843" y="1639890"/>
            <a:ext cx="314205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200" dirty="0">
                <a:solidFill>
                  <a:srgbClr val="232157"/>
                </a:solidFill>
                <a:latin typeface="Calibri"/>
              </a:rPr>
              <a:t>A történet  közös elolvasása, </a:t>
            </a:r>
          </a:p>
          <a:p>
            <a:pPr algn="just">
              <a:defRPr/>
            </a:pPr>
            <a:endParaRPr lang="hu-HU" sz="2200" dirty="0">
              <a:solidFill>
                <a:srgbClr val="232157"/>
              </a:solidFill>
              <a:latin typeface="Calibri"/>
            </a:endParaRPr>
          </a:p>
          <a:p>
            <a:pPr algn="just">
              <a:defRPr/>
            </a:pPr>
            <a:r>
              <a:rPr lang="hu-HU" sz="2200" dirty="0">
                <a:solidFill>
                  <a:srgbClr val="232157"/>
                </a:solidFill>
                <a:latin typeface="Calibri"/>
              </a:rPr>
              <a:t>a hozzátartozó feladat elvégzése és ellenőrzése,</a:t>
            </a:r>
          </a:p>
          <a:p>
            <a:pPr algn="just">
              <a:defRPr/>
            </a:pPr>
            <a:endParaRPr lang="hu-HU" sz="2200" dirty="0">
              <a:solidFill>
                <a:srgbClr val="232157"/>
              </a:solidFill>
              <a:latin typeface="Calibri"/>
            </a:endParaRPr>
          </a:p>
          <a:p>
            <a:pPr algn="just">
              <a:defRPr/>
            </a:pPr>
            <a:r>
              <a:rPr lang="hu-HU" sz="2200" dirty="0">
                <a:solidFill>
                  <a:srgbClr val="232157"/>
                </a:solidFill>
                <a:latin typeface="Calibri"/>
              </a:rPr>
              <a:t>a többi feladat elvégzése csoportonként az idő függvényében,</a:t>
            </a:r>
          </a:p>
          <a:p>
            <a:pPr algn="just">
              <a:defRPr/>
            </a:pPr>
            <a:endParaRPr lang="hu-HU" sz="2200" dirty="0">
              <a:solidFill>
                <a:srgbClr val="232157"/>
              </a:solidFill>
              <a:latin typeface="Calibri"/>
            </a:endParaRPr>
          </a:p>
          <a:p>
            <a:pPr algn="just">
              <a:defRPr/>
            </a:pPr>
            <a:r>
              <a:rPr lang="hu-HU" sz="2200" dirty="0">
                <a:solidFill>
                  <a:srgbClr val="232157"/>
                </a:solidFill>
                <a:latin typeface="Calibri"/>
              </a:rPr>
              <a:t>m</a:t>
            </a:r>
            <a:r>
              <a:rPr lang="hu-HU" sz="2200" dirty="0" err="1">
                <a:solidFill>
                  <a:srgbClr val="232157"/>
                </a:solidFill>
                <a:latin typeface="Calibri"/>
              </a:rPr>
              <a:t>egbeszélés</a:t>
            </a:r>
            <a:r>
              <a:rPr lang="hu-HU" sz="2200" dirty="0">
                <a:solidFill>
                  <a:srgbClr val="232157"/>
                </a:solidFill>
                <a:latin typeface="Calibri"/>
              </a:rPr>
              <a:t> frontálisan </a:t>
            </a:r>
            <a:r>
              <a:rPr lang="hu-HU" sz="2200" dirty="0" err="1">
                <a:solidFill>
                  <a:srgbClr val="232157"/>
                </a:solidFill>
                <a:latin typeface="Calibri"/>
              </a:rPr>
              <a:t>csoportonként</a:t>
            </a:r>
            <a:r>
              <a:rPr lang="hu-HU" sz="2200" dirty="0">
                <a:solidFill>
                  <a:srgbClr val="232157"/>
                </a:solidFill>
                <a:latin typeface="Calibri"/>
              </a:rPr>
              <a:t>.</a:t>
            </a:r>
          </a:p>
          <a:p>
            <a:pPr algn="just">
              <a:defRPr/>
            </a:pPr>
            <a:r>
              <a:rPr lang="hu-HU" sz="1400" b="1" dirty="0">
                <a:solidFill>
                  <a:srgbClr val="232157"/>
                </a:solidFill>
                <a:latin typeface="Calibri"/>
              </a:rPr>
              <a:t/>
            </a:r>
            <a:br>
              <a:rPr lang="hu-HU" sz="1400" b="1" dirty="0">
                <a:solidFill>
                  <a:srgbClr val="232157"/>
                </a:solidFill>
                <a:latin typeface="Calibri"/>
              </a:rPr>
            </a:br>
            <a:endParaRPr lang="hu-HU" sz="1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hu-HU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0292597" y="1400461"/>
            <a:ext cx="1613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13-14 perc</a:t>
            </a:r>
          </a:p>
        </p:txBody>
      </p:sp>
    </p:spTree>
    <p:extLst>
      <p:ext uri="{BB962C8B-B14F-4D97-AF65-F5344CB8AC3E}">
        <p14:creationId xmlns:p14="http://schemas.microsoft.com/office/powerpoint/2010/main" val="284933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5373216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086336" y="148918"/>
            <a:ext cx="4932040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4. Az a titokzatos bankszámla…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2351584" y="5229200"/>
            <a:ext cx="6495582" cy="830997"/>
          </a:xfrm>
          <a:prstGeom prst="rect">
            <a:avLst/>
          </a:prstGeom>
          <a:noFill/>
          <a:ln w="19050">
            <a:solidFill>
              <a:srgbClr val="E632B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segítség a kérdések megválaszolásában, válaszok ellenőrzésében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24013" t="23400" r="46062" b="57644"/>
          <a:stretch/>
        </p:blipFill>
        <p:spPr>
          <a:xfrm>
            <a:off x="407368" y="1309286"/>
            <a:ext cx="9990748" cy="355987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348880"/>
            <a:ext cx="1779857" cy="216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45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3695" t="42317" r="46380" b="26239"/>
          <a:stretch/>
        </p:blipFill>
        <p:spPr>
          <a:xfrm>
            <a:off x="479376" y="1356272"/>
            <a:ext cx="8568952" cy="5064691"/>
          </a:xfrm>
          <a:prstGeom prst="rect">
            <a:avLst/>
          </a:prstGeom>
        </p:spPr>
      </p:pic>
      <p:pic>
        <p:nvPicPr>
          <p:cNvPr id="7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8" y="5428186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096000" y="126678"/>
            <a:ext cx="4932040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4. Az a titokzatos bankszámla…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2711624" y="177281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hu-HU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2276872"/>
            <a:ext cx="1884260" cy="229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4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5373216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267236" y="121274"/>
            <a:ext cx="4932040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5. Melyiket válasszam?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0560496" y="1284132"/>
            <a:ext cx="1043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2-3 perc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8" y="1212585"/>
            <a:ext cx="1930059" cy="392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85" y="1233246"/>
            <a:ext cx="3435468" cy="205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4084349" y="3367780"/>
            <a:ext cx="5884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rgbClr val="232157"/>
                </a:solidFill>
                <a:latin typeface="Calibri"/>
              </a:rPr>
              <a:t>Az elhangzottak alapján döntse el mindenki, </a:t>
            </a:r>
          </a:p>
          <a:p>
            <a:pPr>
              <a:defRPr/>
            </a:pPr>
            <a:r>
              <a:rPr lang="hu-HU" sz="2400" b="1" dirty="0">
                <a:solidFill>
                  <a:srgbClr val="232157"/>
                </a:solidFill>
                <a:latin typeface="Calibri"/>
              </a:rPr>
              <a:t>melyik pénzkezelési módot választaná!</a:t>
            </a:r>
          </a:p>
        </p:txBody>
      </p:sp>
      <p:pic>
        <p:nvPicPr>
          <p:cNvPr id="12" name="Picture 5" descr="Képtalálat a következőre: „mit válasszak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332" y="1682644"/>
            <a:ext cx="1447282" cy="14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Képtalálat a következőre: „felemelt kéz rajz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293" y="4178770"/>
            <a:ext cx="2618702" cy="23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6636499" y="2038507"/>
            <a:ext cx="2807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rgbClr val="232157"/>
                </a:solidFill>
                <a:latin typeface="Calibri"/>
              </a:rPr>
              <a:t>Összesítés-összegzés</a:t>
            </a:r>
          </a:p>
        </p:txBody>
      </p:sp>
      <p:sp>
        <p:nvSpPr>
          <p:cNvPr id="2" name="Téglalap 1"/>
          <p:cNvSpPr/>
          <p:nvPr/>
        </p:nvSpPr>
        <p:spPr>
          <a:xfrm>
            <a:off x="1703512" y="5158755"/>
            <a:ext cx="5472609" cy="1200329"/>
          </a:xfrm>
          <a:prstGeom prst="rect">
            <a:avLst/>
          </a:prstGeom>
          <a:ln w="19050">
            <a:solidFill>
              <a:srgbClr val="E632B7"/>
            </a:solidFill>
          </a:ln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bankjegyek vagy bankkártyák kiosztása, jelentkezők megszámolása, érvek gyűjtése</a:t>
            </a:r>
          </a:p>
        </p:txBody>
      </p:sp>
    </p:spTree>
    <p:extLst>
      <p:ext uri="{BB962C8B-B14F-4D97-AF65-F5344CB8AC3E}">
        <p14:creationId xmlns:p14="http://schemas.microsoft.com/office/powerpoint/2010/main" val="1168653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56" y="5157192"/>
            <a:ext cx="1763688" cy="1233221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2764904"/>
          </a:xfrm>
        </p:spPr>
        <p:txBody>
          <a:bodyPr/>
          <a:lstStyle/>
          <a:p>
            <a:pPr marL="0" indent="0" algn="ctr">
              <a:buNone/>
            </a:pPr>
            <a:r>
              <a:rPr lang="hu-HU" sz="3600" b="1" dirty="0">
                <a:latin typeface="+mj-lt"/>
              </a:rPr>
              <a:t>Felső tagozat</a:t>
            </a:r>
          </a:p>
          <a:p>
            <a:pPr marL="0" indent="0" algn="ctr">
              <a:buNone/>
            </a:pPr>
            <a:r>
              <a:rPr lang="hu-HU" sz="4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7-8. osztály</a:t>
            </a:r>
          </a:p>
          <a:p>
            <a:pPr marL="0" indent="0" algn="ctr">
              <a:buNone/>
            </a:pPr>
            <a:endParaRPr lang="hu-HU" sz="5400" b="1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847528" y="2996952"/>
            <a:ext cx="82089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49" y="3439457"/>
            <a:ext cx="26955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46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5438530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600056" y="69161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Az óra részei: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652894" y="1916832"/>
            <a:ext cx="878497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600" b="1" dirty="0"/>
              <a:t>1. FELADAT: </a:t>
            </a:r>
            <a:r>
              <a:rPr lang="hu-HU" sz="2600" b="1" dirty="0">
                <a:solidFill>
                  <a:srgbClr val="00B0F0"/>
                </a:solidFill>
              </a:rPr>
              <a:t>KULCSSZÓ</a:t>
            </a:r>
            <a:r>
              <a:rPr lang="hu-HU" sz="2600" b="1" dirty="0"/>
              <a:t> - </a:t>
            </a:r>
            <a:r>
              <a:rPr lang="hu-HU" sz="2600" dirty="0"/>
              <a:t>5 perc</a:t>
            </a:r>
          </a:p>
          <a:p>
            <a:pPr marL="514350" indent="-514350">
              <a:spcAft>
                <a:spcPts val="1800"/>
              </a:spcAft>
            </a:pPr>
            <a:r>
              <a:rPr lang="hu-HU" sz="2600" b="1" dirty="0"/>
              <a:t>2. FELADAT: </a:t>
            </a:r>
            <a:r>
              <a:rPr lang="hu-HU" sz="2600" b="1" dirty="0">
                <a:solidFill>
                  <a:srgbClr val="00B0F0"/>
                </a:solidFill>
              </a:rPr>
              <a:t>HOGYAN MŰKÖDIK? </a:t>
            </a:r>
            <a:r>
              <a:rPr lang="hu-HU" sz="2600" b="1" dirty="0"/>
              <a:t>- </a:t>
            </a:r>
            <a:r>
              <a:rPr lang="hu-HU" sz="2600" dirty="0"/>
              <a:t>7 perc</a:t>
            </a:r>
          </a:p>
          <a:p>
            <a:pPr>
              <a:spcAft>
                <a:spcPts val="1800"/>
              </a:spcAft>
            </a:pPr>
            <a:r>
              <a:rPr lang="hu-HU" sz="2600" b="1" dirty="0"/>
              <a:t>3. FELADAT: </a:t>
            </a:r>
            <a:r>
              <a:rPr lang="hu-HU" sz="2600" b="1" dirty="0">
                <a:solidFill>
                  <a:srgbClr val="00B0F0"/>
                </a:solidFill>
              </a:rPr>
              <a:t>REJTÉLY A BANKBAN</a:t>
            </a:r>
            <a:r>
              <a:rPr lang="hu-HU" sz="2600" b="1" dirty="0">
                <a:solidFill>
                  <a:srgbClr val="F07E36"/>
                </a:solidFill>
              </a:rPr>
              <a:t> </a:t>
            </a:r>
            <a:r>
              <a:rPr lang="hu-HU" sz="2600" b="1" dirty="0"/>
              <a:t>- </a:t>
            </a:r>
            <a:r>
              <a:rPr lang="hu-HU" sz="2600" dirty="0"/>
              <a:t>10 perc</a:t>
            </a:r>
          </a:p>
          <a:p>
            <a:pPr>
              <a:spcAft>
                <a:spcPts val="1800"/>
              </a:spcAft>
            </a:pPr>
            <a:r>
              <a:rPr lang="hu-HU" sz="2600" b="1" dirty="0"/>
              <a:t>4. FELADAT: </a:t>
            </a:r>
            <a:r>
              <a:rPr lang="hu-HU" sz="2600" b="1" dirty="0">
                <a:solidFill>
                  <a:srgbClr val="00B0F0"/>
                </a:solidFill>
              </a:rPr>
              <a:t>HAGYOMÁNYOSAN VAGY KORSZERŰEN </a:t>
            </a:r>
            <a:r>
              <a:rPr lang="hu-HU" sz="2600" dirty="0"/>
              <a:t>- 5 perc</a:t>
            </a:r>
          </a:p>
          <a:p>
            <a:pPr>
              <a:spcAft>
                <a:spcPts val="1800"/>
              </a:spcAft>
            </a:pPr>
            <a:r>
              <a:rPr lang="hu-HU" sz="2600" b="1" dirty="0"/>
              <a:t>5. FELADAT: </a:t>
            </a:r>
            <a:r>
              <a:rPr lang="hu-HU" sz="2600" b="1" dirty="0">
                <a:solidFill>
                  <a:srgbClr val="00B0F0"/>
                </a:solidFill>
              </a:rPr>
              <a:t>MIÉRT PONT ÍGY? </a:t>
            </a:r>
            <a:r>
              <a:rPr lang="hu-HU" sz="2600" dirty="0">
                <a:solidFill>
                  <a:srgbClr val="232157"/>
                </a:solidFill>
              </a:rPr>
              <a:t>-</a:t>
            </a:r>
            <a:r>
              <a:rPr lang="hu-HU" sz="2600" b="1" dirty="0"/>
              <a:t> </a:t>
            </a:r>
            <a:r>
              <a:rPr lang="hu-HU" sz="2600" dirty="0"/>
              <a:t>14 perc</a:t>
            </a:r>
          </a:p>
          <a:p>
            <a:pPr>
              <a:spcAft>
                <a:spcPts val="1800"/>
              </a:spcAft>
            </a:pPr>
            <a:r>
              <a:rPr lang="hu-HU" sz="2600" b="1" dirty="0"/>
              <a:t>6. FELADAT: </a:t>
            </a:r>
            <a:r>
              <a:rPr lang="hu-HU" sz="2600" b="1" dirty="0">
                <a:solidFill>
                  <a:srgbClr val="00B0F0"/>
                </a:solidFill>
              </a:rPr>
              <a:t>SZERINTEM…</a:t>
            </a:r>
            <a:r>
              <a:rPr lang="hu-HU" sz="2600" b="1" dirty="0">
                <a:solidFill>
                  <a:srgbClr val="F07E36"/>
                </a:solidFill>
              </a:rPr>
              <a:t> </a:t>
            </a:r>
            <a:r>
              <a:rPr lang="hu-HU" sz="2600" dirty="0">
                <a:solidFill>
                  <a:srgbClr val="232157"/>
                </a:solidFill>
              </a:rPr>
              <a:t>-</a:t>
            </a:r>
            <a:r>
              <a:rPr lang="hu-HU" sz="2600" b="1" dirty="0"/>
              <a:t> </a:t>
            </a:r>
            <a:r>
              <a:rPr lang="hu-HU" sz="2600" dirty="0"/>
              <a:t>4 perc</a:t>
            </a:r>
          </a:p>
        </p:txBody>
      </p:sp>
    </p:spTree>
    <p:extLst>
      <p:ext uri="{BB962C8B-B14F-4D97-AF65-F5344CB8AC3E}">
        <p14:creationId xmlns:p14="http://schemas.microsoft.com/office/powerpoint/2010/main" val="1019245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123" y="5378224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045382" y="103870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1. Kulcsszó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529123" y="1329309"/>
            <a:ext cx="958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0070C0"/>
                </a:solidFill>
              </a:rPr>
              <a:t> </a:t>
            </a:r>
            <a:r>
              <a:rPr lang="hu-HU" sz="2200" b="1" dirty="0">
                <a:solidFill>
                  <a:srgbClr val="0070C0"/>
                </a:solidFill>
              </a:rPr>
              <a:t>5 perc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659" y="1435358"/>
            <a:ext cx="1090293" cy="147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379166" y="1380324"/>
            <a:ext cx="5860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232157"/>
                </a:solidFill>
              </a:rPr>
              <a:t>Meghatározások alapján az alábbi szavak kitalálása,</a:t>
            </a:r>
          </a:p>
          <a:p>
            <a:r>
              <a:rPr lang="hu-HU" sz="2400" dirty="0">
                <a:solidFill>
                  <a:srgbClr val="232157"/>
                </a:solidFill>
              </a:rPr>
              <a:t>a közös előtag meghatározása,</a:t>
            </a:r>
          </a:p>
          <a:p>
            <a:r>
              <a:rPr lang="hu-HU" sz="2400" dirty="0">
                <a:solidFill>
                  <a:srgbClr val="232157"/>
                </a:solidFill>
              </a:rPr>
              <a:t>az óra témájának megadása,</a:t>
            </a:r>
            <a:br>
              <a:rPr lang="hu-HU" sz="2400" dirty="0">
                <a:solidFill>
                  <a:srgbClr val="232157"/>
                </a:solidFill>
              </a:rPr>
            </a:br>
            <a:r>
              <a:rPr lang="hu-HU" sz="2400" dirty="0">
                <a:solidFill>
                  <a:srgbClr val="232157"/>
                </a:solidFill>
              </a:rPr>
              <a:t>rövid beszélgetés a témával kapcsolatban.   </a:t>
            </a:r>
          </a:p>
        </p:txBody>
      </p:sp>
      <p:sp>
        <p:nvSpPr>
          <p:cNvPr id="11" name="Ellipszis 10"/>
          <p:cNvSpPr/>
          <p:nvPr/>
        </p:nvSpPr>
        <p:spPr>
          <a:xfrm>
            <a:off x="5322866" y="4561121"/>
            <a:ext cx="165618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automata</a:t>
            </a:r>
          </a:p>
        </p:txBody>
      </p:sp>
      <p:sp>
        <p:nvSpPr>
          <p:cNvPr id="12" name="Ellipszis 11"/>
          <p:cNvSpPr/>
          <p:nvPr/>
        </p:nvSpPr>
        <p:spPr>
          <a:xfrm>
            <a:off x="1055440" y="4561121"/>
            <a:ext cx="148076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kártya</a:t>
            </a:r>
          </a:p>
        </p:txBody>
      </p:sp>
      <p:sp>
        <p:nvSpPr>
          <p:cNvPr id="13" name="Ellipszis 12"/>
          <p:cNvSpPr/>
          <p:nvPr/>
        </p:nvSpPr>
        <p:spPr>
          <a:xfrm>
            <a:off x="3143672" y="3590692"/>
            <a:ext cx="148076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jegy</a:t>
            </a:r>
          </a:p>
        </p:txBody>
      </p:sp>
      <p:sp>
        <p:nvSpPr>
          <p:cNvPr id="14" name="Ellipszis 13"/>
          <p:cNvSpPr/>
          <p:nvPr/>
        </p:nvSpPr>
        <p:spPr>
          <a:xfrm>
            <a:off x="4269297" y="5507835"/>
            <a:ext cx="148076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számla</a:t>
            </a:r>
          </a:p>
        </p:txBody>
      </p:sp>
      <p:sp>
        <p:nvSpPr>
          <p:cNvPr id="15" name="Ellipszis 14"/>
          <p:cNvSpPr/>
          <p:nvPr/>
        </p:nvSpPr>
        <p:spPr>
          <a:xfrm>
            <a:off x="2235591" y="5507835"/>
            <a:ext cx="148076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fiók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219027" y="4429299"/>
            <a:ext cx="142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 ????</a:t>
            </a:r>
          </a:p>
        </p:txBody>
      </p:sp>
      <p:sp>
        <p:nvSpPr>
          <p:cNvPr id="2" name="Téglalap 1"/>
          <p:cNvSpPr/>
          <p:nvPr/>
        </p:nvSpPr>
        <p:spPr>
          <a:xfrm>
            <a:off x="7512872" y="3308778"/>
            <a:ext cx="3726160" cy="1569660"/>
          </a:xfrm>
          <a:prstGeom prst="rect">
            <a:avLst/>
          </a:prstGeom>
          <a:ln w="19050">
            <a:solidFill>
              <a:srgbClr val="E632B7"/>
            </a:solidFill>
          </a:ln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meghatározások felolvasása, „súgás” a csoportoknak, beszélgetés vezetése</a:t>
            </a:r>
          </a:p>
        </p:txBody>
      </p:sp>
    </p:spTree>
    <p:extLst>
      <p:ext uri="{BB962C8B-B14F-4D97-AF65-F5344CB8AC3E}">
        <p14:creationId xmlns:p14="http://schemas.microsoft.com/office/powerpoint/2010/main" val="127780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5373216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647785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schemeClr val="bg1"/>
                </a:solidFill>
                <a:latin typeface="Calibri"/>
              </a:rPr>
              <a:t>A Pénz7 programról</a:t>
            </a: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658889" y="1844824"/>
            <a:ext cx="10009112" cy="489356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232157"/>
                </a:solidFill>
                <a:latin typeface="Calibri "/>
              </a:rPr>
              <a:t>Ezekre az órákra a nemzetközi </a:t>
            </a:r>
            <a:r>
              <a:rPr lang="hu-HU" dirty="0" err="1">
                <a:solidFill>
                  <a:srgbClr val="232157"/>
                </a:solidFill>
                <a:latin typeface="Calibri "/>
              </a:rPr>
              <a:t>hátterű</a:t>
            </a:r>
            <a:r>
              <a:rPr lang="hu-HU" dirty="0">
                <a:solidFill>
                  <a:srgbClr val="232157"/>
                </a:solidFill>
                <a:latin typeface="Calibri "/>
              </a:rPr>
              <a:t> Pénz7 </a:t>
            </a:r>
            <a:r>
              <a:rPr lang="hu-HU" dirty="0">
                <a:latin typeface="Calibri "/>
              </a:rPr>
              <a:t>program</a:t>
            </a:r>
            <a:r>
              <a:rPr lang="hu-HU" dirty="0">
                <a:solidFill>
                  <a:srgbClr val="232157"/>
                </a:solidFill>
                <a:latin typeface="Calibri "/>
              </a:rPr>
              <a:t> keretében kerül sor 2015 óta</a:t>
            </a:r>
          </a:p>
          <a:p>
            <a:r>
              <a:rPr lang="hu-HU" b="1" dirty="0">
                <a:solidFill>
                  <a:srgbClr val="232157"/>
                </a:solidFill>
                <a:latin typeface="Calibri "/>
              </a:rPr>
              <a:t>Célja</a:t>
            </a:r>
            <a:r>
              <a:rPr lang="hu-HU" dirty="0">
                <a:solidFill>
                  <a:srgbClr val="232157"/>
                </a:solidFill>
                <a:latin typeface="Calibri "/>
              </a:rPr>
              <a:t>, hogy a fiatalok tudatosabban kezeljék pénzügyeiket, tudjanak többet a gazdaság és a pénzvilág működéséről. </a:t>
            </a:r>
          </a:p>
          <a:p>
            <a:r>
              <a:rPr lang="hu-HU" dirty="0">
                <a:latin typeface="Calibri "/>
              </a:rPr>
              <a:t>2017-ben a Pénz7 vállalkozási témával is kibővült a pénzügyi témák mellett, és az EMMI </a:t>
            </a:r>
            <a:r>
              <a:rPr lang="hu-HU" b="1" dirty="0">
                <a:latin typeface="Calibri "/>
              </a:rPr>
              <a:t>a pénzügyi tudatosság és gazdálkodás </a:t>
            </a:r>
            <a:r>
              <a:rPr lang="hu-HU" b="1" dirty="0" err="1">
                <a:latin typeface="Calibri "/>
              </a:rPr>
              <a:t>témahete</a:t>
            </a:r>
            <a:r>
              <a:rPr lang="hu-HU" dirty="0" err="1">
                <a:latin typeface="Calibri "/>
              </a:rPr>
              <a:t>ként</a:t>
            </a:r>
            <a:r>
              <a:rPr lang="hu-HU" dirty="0">
                <a:latin typeface="Calibri "/>
              </a:rPr>
              <a:t> beemelte a tanév rendjébe</a:t>
            </a:r>
          </a:p>
          <a:p>
            <a:r>
              <a:rPr lang="hu-HU" dirty="0">
                <a:latin typeface="Calibri "/>
              </a:rPr>
              <a:t>Az idei pénzügyi téma a </a:t>
            </a:r>
            <a:r>
              <a:rPr lang="hu-HU" b="1" dirty="0">
                <a:latin typeface="Calibri "/>
              </a:rPr>
              <a:t>korszerű pénzkezelés (</a:t>
            </a:r>
            <a:r>
              <a:rPr lang="hu-HU" b="1" dirty="0" err="1">
                <a:latin typeface="Calibri "/>
              </a:rPr>
              <a:t>Bankoljunk</a:t>
            </a:r>
            <a:r>
              <a:rPr lang="hu-HU" b="1" dirty="0">
                <a:latin typeface="Calibri "/>
              </a:rPr>
              <a:t> okosan!)</a:t>
            </a:r>
            <a:r>
              <a:rPr lang="hu-HU" dirty="0">
                <a:latin typeface="Calibri "/>
              </a:rPr>
              <a:t> </a:t>
            </a:r>
          </a:p>
          <a:p>
            <a:endParaRPr lang="hu-HU" dirty="0">
              <a:solidFill>
                <a:srgbClr val="232157"/>
              </a:solidFill>
            </a:endParaRPr>
          </a:p>
          <a:p>
            <a:endParaRPr lang="hu-HU" dirty="0">
              <a:solidFill>
                <a:srgbClr val="23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19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820" y="5462648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672064" y="123073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2. Hogyan működik?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704512" y="1283172"/>
            <a:ext cx="900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0070C0"/>
                </a:solidFill>
              </a:rPr>
              <a:t>7 perc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260914" y="1207809"/>
            <a:ext cx="154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232157"/>
                </a:solidFill>
              </a:rPr>
              <a:t>Folyamatábra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173783" y="1577141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munkavégzés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195741" y="2475731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jövedelem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173783" y="3342674"/>
            <a:ext cx="15841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utalás a bankszámlára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67179" y="4644751"/>
            <a:ext cx="1113929" cy="79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netes vásárlás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288364" y="4660721"/>
            <a:ext cx="1472310" cy="79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pénzfelvétel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122952" y="4665170"/>
            <a:ext cx="1296144" cy="79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vásárlás készpénzzel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 flipH="1">
            <a:off x="1548702" y="4062754"/>
            <a:ext cx="1023227" cy="5426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cxnSpLocks/>
          </p:cNvCxnSpPr>
          <p:nvPr/>
        </p:nvCxnSpPr>
        <p:spPr>
          <a:xfrm>
            <a:off x="2987829" y="2097429"/>
            <a:ext cx="6288" cy="4656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6" y="1483592"/>
            <a:ext cx="1328425" cy="79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1" y="3340412"/>
            <a:ext cx="1216182" cy="82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1" y="2362700"/>
            <a:ext cx="1305555" cy="87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36" y="5487382"/>
            <a:ext cx="995870" cy="99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29" y="5489355"/>
            <a:ext cx="955576" cy="9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99" y="5596262"/>
            <a:ext cx="922303" cy="92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zövegdoboz 25"/>
          <p:cNvSpPr txBox="1"/>
          <p:nvPr/>
        </p:nvSpPr>
        <p:spPr>
          <a:xfrm>
            <a:off x="5394888" y="1467838"/>
            <a:ext cx="3941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solidFill>
                  <a:srgbClr val="232157"/>
                </a:solidFill>
              </a:rPr>
              <a:t>Vállalkozó kedvű tanuló</a:t>
            </a:r>
          </a:p>
          <a:p>
            <a:r>
              <a:rPr lang="hu-HU" sz="2200" dirty="0">
                <a:solidFill>
                  <a:srgbClr val="232157"/>
                </a:solidFill>
              </a:rPr>
              <a:t> - segítséggel - foglalja össze a folyamatot!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6390758" y="2517331"/>
            <a:ext cx="4540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232157"/>
                </a:solidFill>
              </a:rPr>
              <a:t>Essen szó láthatatlan  vagy </a:t>
            </a:r>
          </a:p>
          <a:p>
            <a:r>
              <a:rPr lang="hu-HU" sz="2200" dirty="0">
                <a:solidFill>
                  <a:srgbClr val="232157"/>
                </a:solidFill>
              </a:rPr>
              <a:t>virtuális pénzről – pl. fizetés átutalása,</a:t>
            </a:r>
          </a:p>
          <a:p>
            <a:r>
              <a:rPr lang="hu-HU" sz="2200" dirty="0">
                <a:solidFill>
                  <a:srgbClr val="232157"/>
                </a:solidFill>
              </a:rPr>
              <a:t>netes kártyás vásárlás; bankkártyáról</a:t>
            </a:r>
          </a:p>
        </p:txBody>
      </p:sp>
      <p:cxnSp>
        <p:nvCxnSpPr>
          <p:cNvPr id="50" name="Egyenes összekötő nyíllal 49"/>
          <p:cNvCxnSpPr>
            <a:cxnSpLocks/>
          </p:cNvCxnSpPr>
          <p:nvPr/>
        </p:nvCxnSpPr>
        <p:spPr>
          <a:xfrm>
            <a:off x="2990973" y="4042474"/>
            <a:ext cx="27050" cy="6369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/>
          <p:nvPr/>
        </p:nvCxnSpPr>
        <p:spPr>
          <a:xfrm>
            <a:off x="3437067" y="4062929"/>
            <a:ext cx="1317819" cy="5393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cxnSpLocks/>
          </p:cNvCxnSpPr>
          <p:nvPr/>
        </p:nvCxnSpPr>
        <p:spPr>
          <a:xfrm>
            <a:off x="2987829" y="2967593"/>
            <a:ext cx="6288" cy="4656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églalap 30"/>
          <p:cNvSpPr/>
          <p:nvPr/>
        </p:nvSpPr>
        <p:spPr>
          <a:xfrm>
            <a:off x="6487645" y="3984830"/>
            <a:ext cx="3738091" cy="1569660"/>
          </a:xfrm>
          <a:prstGeom prst="rect">
            <a:avLst/>
          </a:prstGeom>
          <a:ln w="19050">
            <a:solidFill>
              <a:srgbClr val="E632B7"/>
            </a:solidFill>
          </a:ln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képek kiosztása, folyamat összefoglalása, fogalmak tisztázása</a:t>
            </a:r>
          </a:p>
        </p:txBody>
      </p:sp>
    </p:spTree>
    <p:extLst>
      <p:ext uri="{BB962C8B-B14F-4D97-AF65-F5344CB8AC3E}">
        <p14:creationId xmlns:p14="http://schemas.microsoft.com/office/powerpoint/2010/main" val="2715340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480" y="5373216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7032104" y="141077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3. Rejtély a bankban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344472" y="1287193"/>
            <a:ext cx="1043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0070C0"/>
                </a:solidFill>
              </a:rPr>
              <a:t>10 perc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24442" t="56799" r="47648" b="12201"/>
          <a:stretch/>
        </p:blipFill>
        <p:spPr>
          <a:xfrm>
            <a:off x="263352" y="1292074"/>
            <a:ext cx="8261011" cy="516126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14" y="1772816"/>
            <a:ext cx="4018100" cy="30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83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5330923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672064" y="88080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3. Rejtély a bankban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76" y="1981100"/>
            <a:ext cx="3769164" cy="28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zövegdoboz 19"/>
          <p:cNvSpPr txBox="1"/>
          <p:nvPr/>
        </p:nvSpPr>
        <p:spPr>
          <a:xfrm>
            <a:off x="5231904" y="1510335"/>
            <a:ext cx="4405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solidFill>
                  <a:srgbClr val="232157"/>
                </a:solidFill>
              </a:rPr>
              <a:t>B A N K </a:t>
            </a:r>
            <a:r>
              <a:rPr lang="hu-HU" sz="2200" dirty="0" err="1">
                <a:solidFill>
                  <a:srgbClr val="232157"/>
                </a:solidFill>
              </a:rPr>
              <a:t>K</a:t>
            </a:r>
            <a:r>
              <a:rPr lang="hu-HU" sz="2200" dirty="0">
                <a:solidFill>
                  <a:srgbClr val="232157"/>
                </a:solidFill>
              </a:rPr>
              <a:t> Á R T Y A- magyarázattal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5247273" y="1998135"/>
            <a:ext cx="18367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u="sng" dirty="0">
                <a:solidFill>
                  <a:srgbClr val="232157"/>
                </a:solidFill>
              </a:rPr>
              <a:t>A többi szó:</a:t>
            </a:r>
          </a:p>
          <a:p>
            <a:r>
              <a:rPr lang="hu-HU" sz="2200" dirty="0">
                <a:solidFill>
                  <a:srgbClr val="232157"/>
                </a:solidFill>
              </a:rPr>
              <a:t>bankszámla</a:t>
            </a:r>
            <a:br>
              <a:rPr lang="hu-HU" sz="2200" dirty="0">
                <a:solidFill>
                  <a:srgbClr val="232157"/>
                </a:solidFill>
              </a:rPr>
            </a:br>
            <a:r>
              <a:rPr lang="hu-HU" sz="2200" dirty="0">
                <a:solidFill>
                  <a:srgbClr val="232157"/>
                </a:solidFill>
              </a:rPr>
              <a:t>számlapénz</a:t>
            </a:r>
            <a:br>
              <a:rPr lang="hu-HU" sz="2200" dirty="0">
                <a:solidFill>
                  <a:srgbClr val="232157"/>
                </a:solidFill>
              </a:rPr>
            </a:br>
            <a:r>
              <a:rPr lang="hu-HU" sz="2200" dirty="0">
                <a:solidFill>
                  <a:srgbClr val="232157"/>
                </a:solidFill>
              </a:rPr>
              <a:t>csekkbefizetés</a:t>
            </a:r>
            <a:br>
              <a:rPr lang="hu-HU" sz="2200" dirty="0">
                <a:solidFill>
                  <a:srgbClr val="232157"/>
                </a:solidFill>
              </a:rPr>
            </a:br>
            <a:r>
              <a:rPr lang="hu-HU" sz="2200" dirty="0">
                <a:solidFill>
                  <a:srgbClr val="232157"/>
                </a:solidFill>
              </a:rPr>
              <a:t>átutalás</a:t>
            </a:r>
            <a:br>
              <a:rPr lang="hu-HU" sz="2200" dirty="0">
                <a:solidFill>
                  <a:srgbClr val="232157"/>
                </a:solidFill>
              </a:rPr>
            </a:br>
            <a:r>
              <a:rPr lang="hu-HU" sz="2200" dirty="0">
                <a:solidFill>
                  <a:srgbClr val="232157"/>
                </a:solidFill>
              </a:rPr>
              <a:t>készpénz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24442" t="27600" r="45736" b="16851"/>
          <a:stretch/>
        </p:blipFill>
        <p:spPr>
          <a:xfrm>
            <a:off x="263352" y="1268760"/>
            <a:ext cx="4824536" cy="505494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398651" y="5053874"/>
            <a:ext cx="4572000" cy="1200329"/>
          </a:xfrm>
          <a:prstGeom prst="rect">
            <a:avLst/>
          </a:prstGeom>
          <a:ln w="19050">
            <a:solidFill>
              <a:srgbClr val="E632B7"/>
            </a:solidFill>
          </a:ln>
        </p:spPr>
        <p:txBody>
          <a:bodyPr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rejtvény kiosztása, megfejtés segítése, fogalmak tisztázása</a:t>
            </a:r>
          </a:p>
        </p:txBody>
      </p:sp>
    </p:spTree>
    <p:extLst>
      <p:ext uri="{BB962C8B-B14F-4D97-AF65-F5344CB8AC3E}">
        <p14:creationId xmlns:p14="http://schemas.microsoft.com/office/powerpoint/2010/main" val="198691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289" y="5445224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530831" y="126980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4. Hagyományosan vagy korszerűen?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854015" y="1280664"/>
            <a:ext cx="900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0070C0"/>
                </a:solidFill>
              </a:rPr>
              <a:t>5 perc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878286" y="343194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3200" b="1" dirty="0">
              <a:solidFill>
                <a:srgbClr val="232157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9244895" y="344735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hu-HU" sz="3200" b="1" dirty="0">
              <a:solidFill>
                <a:srgbClr val="232157"/>
              </a:solidFill>
            </a:endParaRPr>
          </a:p>
        </p:txBody>
      </p:sp>
      <p:pic>
        <p:nvPicPr>
          <p:cNvPr id="13" name="Picture 8" descr="Képtalálat a következőre: „Tábla iskolai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3" y="1451740"/>
            <a:ext cx="5195200" cy="47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1134504" y="2246999"/>
            <a:ext cx="4896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>
                <a:solidFill>
                  <a:schemeClr val="bg1"/>
                </a:solidFill>
              </a:rPr>
              <a:t>ÓVÁRI  család</a:t>
            </a:r>
            <a:r>
              <a:rPr lang="hu-HU" sz="2000" b="1" dirty="0">
                <a:solidFill>
                  <a:schemeClr val="bg1"/>
                </a:solidFill>
              </a:rPr>
              <a:t>	           </a:t>
            </a:r>
            <a:r>
              <a:rPr lang="hu-HU" sz="2000" b="1" u="sng" dirty="0">
                <a:solidFill>
                  <a:schemeClr val="bg1"/>
                </a:solidFill>
              </a:rPr>
              <a:t>ÚJVÁRI család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készpénz	           bankszámla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sárga csekk befizetés     számlapénz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		            átutalás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		            bankkártya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794781" y="1657914"/>
            <a:ext cx="373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232157"/>
                </a:solidFill>
              </a:rPr>
              <a:t>A rejtvényben megfejtett (kikódolt) szavak csoportosítása</a:t>
            </a:r>
          </a:p>
          <a:p>
            <a:r>
              <a:rPr lang="hu-HU" sz="2400" dirty="0">
                <a:solidFill>
                  <a:srgbClr val="232157"/>
                </a:solidFill>
              </a:rPr>
              <a:t>a táblán.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789778" y="3839724"/>
            <a:ext cx="4363672" cy="1200329"/>
          </a:xfrm>
          <a:prstGeom prst="rect">
            <a:avLst/>
          </a:prstGeom>
          <a:noFill/>
          <a:ln w="19050">
            <a:solidFill>
              <a:srgbClr val="E632B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szavak felírása a táblára, fogalmak tisztázása</a:t>
            </a:r>
          </a:p>
        </p:txBody>
      </p:sp>
    </p:spTree>
    <p:extLst>
      <p:ext uri="{BB962C8B-B14F-4D97-AF65-F5344CB8AC3E}">
        <p14:creationId xmlns:p14="http://schemas.microsoft.com/office/powerpoint/2010/main" val="2787257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5419915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672064" y="121540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5. Miért pont így?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377198" y="1288575"/>
            <a:ext cx="1043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0070C0"/>
                </a:solidFill>
              </a:rPr>
              <a:t>14 perc</a:t>
            </a:r>
          </a:p>
        </p:txBody>
      </p:sp>
      <p:pic>
        <p:nvPicPr>
          <p:cNvPr id="10" name="Picture 8" descr="Képtalálat a következőre: „együttműködés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8" y="1439878"/>
            <a:ext cx="2592288" cy="18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Képtalálat a következőre: „együttműködés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16" y="4096988"/>
            <a:ext cx="2592288" cy="18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6471188" y="1244580"/>
            <a:ext cx="860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232157"/>
                </a:solidFill>
              </a:rPr>
              <a:t>VITA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127448" y="1228105"/>
            <a:ext cx="1219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232157"/>
                </a:solidFill>
              </a:rPr>
              <a:t>ÓVÁRIÉK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34253" y="4696640"/>
            <a:ext cx="37315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2200" dirty="0">
                <a:solidFill>
                  <a:srgbClr val="232157"/>
                </a:solidFill>
              </a:rPr>
              <a:t>A csoportok érveket gyűjtenek </a:t>
            </a:r>
          </a:p>
          <a:p>
            <a:pPr algn="just"/>
            <a:r>
              <a:rPr lang="hu-HU" sz="2200" dirty="0">
                <a:solidFill>
                  <a:srgbClr val="232157"/>
                </a:solidFill>
              </a:rPr>
              <a:t>A szóvivő elmondja: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232157"/>
                </a:solidFill>
              </a:rPr>
              <a:t>Mi az előnye?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232157"/>
                </a:solidFill>
              </a:rPr>
              <a:t>A másiknak mi a hátránya?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361952" y="1701901"/>
            <a:ext cx="64023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>
                <a:solidFill>
                  <a:srgbClr val="232157"/>
                </a:solidFill>
              </a:rPr>
              <a:t>2-3 perc csoportos érvgyűjtés</a:t>
            </a:r>
          </a:p>
          <a:p>
            <a:pPr algn="just"/>
            <a:r>
              <a:rPr lang="hu-HU" sz="2200" dirty="0">
                <a:solidFill>
                  <a:srgbClr val="232157"/>
                </a:solidFill>
              </a:rPr>
              <a:t>Le is írhatják</a:t>
            </a:r>
          </a:p>
          <a:p>
            <a:pPr algn="just"/>
            <a:r>
              <a:rPr lang="hu-HU" sz="2200" dirty="0">
                <a:solidFill>
                  <a:srgbClr val="232157"/>
                </a:solidFill>
              </a:rPr>
              <a:t>1-1 perc érvelés (hosszú)</a:t>
            </a:r>
          </a:p>
          <a:p>
            <a:pPr algn="just"/>
            <a:r>
              <a:rPr lang="hu-HU" sz="2200" dirty="0">
                <a:solidFill>
                  <a:srgbClr val="232157"/>
                </a:solidFill>
              </a:rPr>
              <a:t>Újabb csoportos érvgyűjtés</a:t>
            </a:r>
          </a:p>
          <a:p>
            <a:pPr algn="just"/>
            <a:r>
              <a:rPr lang="hu-HU" sz="2200" dirty="0">
                <a:solidFill>
                  <a:srgbClr val="232157"/>
                </a:solidFill>
              </a:rPr>
              <a:t>Vita</a:t>
            </a:r>
          </a:p>
          <a:p>
            <a:pPr algn="just"/>
            <a:r>
              <a:rPr lang="hu-HU" sz="2200" b="1" dirty="0">
                <a:solidFill>
                  <a:srgbClr val="232157"/>
                </a:solidFill>
              </a:rPr>
              <a:t>A táblára kerüljön fel néhány jó gondolat!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923204" y="5759457"/>
            <a:ext cx="1306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232157"/>
                </a:solidFill>
              </a:rPr>
              <a:t>ÚJVÁRIÉK</a:t>
            </a:r>
          </a:p>
        </p:txBody>
      </p:sp>
      <p:pic>
        <p:nvPicPr>
          <p:cNvPr id="9" name="Picture 6" descr="Képtalálat a következőre: „együttműködé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36" y="3041683"/>
            <a:ext cx="2601339" cy="16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7320136" y="4216982"/>
            <a:ext cx="3496557" cy="1200329"/>
          </a:xfrm>
          <a:prstGeom prst="rect">
            <a:avLst/>
          </a:prstGeom>
          <a:ln w="19050">
            <a:solidFill>
              <a:srgbClr val="E632B7"/>
            </a:solidFill>
          </a:ln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érvek „súgása”, érvek felírása a táblára</a:t>
            </a:r>
          </a:p>
        </p:txBody>
      </p:sp>
    </p:spTree>
    <p:extLst>
      <p:ext uri="{BB962C8B-B14F-4D97-AF65-F5344CB8AC3E}">
        <p14:creationId xmlns:p14="http://schemas.microsoft.com/office/powerpoint/2010/main" val="1531597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19" y="5429343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636630" y="137656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6. Szerintem…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807745" y="1298166"/>
            <a:ext cx="900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0070C0"/>
                </a:solidFill>
              </a:rPr>
              <a:t>4 perc</a:t>
            </a:r>
          </a:p>
        </p:txBody>
      </p:sp>
      <p:pic>
        <p:nvPicPr>
          <p:cNvPr id="9" name="Picture 2" descr="Képtalálat a következőre: „gondolkodik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88" y="1220211"/>
            <a:ext cx="1639313" cy="163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91344" y="1298166"/>
            <a:ext cx="5272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solidFill>
                  <a:srgbClr val="232157"/>
                </a:solidFill>
              </a:rPr>
              <a:t>A vita után mindenki egyénileg </a:t>
            </a:r>
            <a:r>
              <a:rPr lang="hu-HU" sz="2200" dirty="0" err="1">
                <a:solidFill>
                  <a:srgbClr val="232157"/>
                </a:solidFill>
              </a:rPr>
              <a:t>döntsön</a:t>
            </a:r>
            <a:r>
              <a:rPr lang="hu-HU" sz="2200" dirty="0">
                <a:solidFill>
                  <a:srgbClr val="232157"/>
                </a:solidFill>
              </a:rPr>
              <a:t> valamelyik módszer mellett - pl. szavazzunk!</a:t>
            </a:r>
          </a:p>
          <a:p>
            <a:r>
              <a:rPr lang="hu-HU" sz="2200" dirty="0">
                <a:solidFill>
                  <a:srgbClr val="232157"/>
                </a:solidFill>
              </a:rPr>
              <a:t>Fogalmazza meg, mi volt a választás legfontosabb indoka – pl.:</a:t>
            </a:r>
          </a:p>
        </p:txBody>
      </p:sp>
      <p:pic>
        <p:nvPicPr>
          <p:cNvPr id="11" name="Picture 4" descr="Képtalálat a következőre: „tábl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43" y="2683760"/>
            <a:ext cx="4248472" cy="368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1259292" y="3429000"/>
            <a:ext cx="347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Szívesebben lennék a …...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család tagja, mert…………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292903" y="4817736"/>
            <a:ext cx="39279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232157"/>
                </a:solidFill>
              </a:rPr>
              <a:t>Zárjuk az órát egy-egy, a tanulók </a:t>
            </a:r>
          </a:p>
          <a:p>
            <a:r>
              <a:rPr lang="hu-HU" sz="2200" dirty="0">
                <a:solidFill>
                  <a:srgbClr val="232157"/>
                </a:solidFill>
              </a:rPr>
              <a:t>által megfogalmazott frappáns</a:t>
            </a:r>
          </a:p>
          <a:p>
            <a:r>
              <a:rPr lang="hu-HU" sz="2200" dirty="0">
                <a:solidFill>
                  <a:srgbClr val="232157"/>
                </a:solidFill>
              </a:rPr>
              <a:t>mondattal.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622002" y="3155790"/>
            <a:ext cx="4862736" cy="1200329"/>
          </a:xfrm>
          <a:prstGeom prst="rect">
            <a:avLst/>
          </a:prstGeom>
          <a:noFill/>
          <a:ln w="19050">
            <a:solidFill>
              <a:srgbClr val="E632B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jelentkezések megszámolása és táblára írása, összegzés</a:t>
            </a:r>
          </a:p>
        </p:txBody>
      </p:sp>
    </p:spTree>
    <p:extLst>
      <p:ext uri="{BB962C8B-B14F-4D97-AF65-F5344CB8AC3E}">
        <p14:creationId xmlns:p14="http://schemas.microsoft.com/office/powerpoint/2010/main" val="1968510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472" y="5229200"/>
            <a:ext cx="1584176" cy="1107701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850468" y="1628800"/>
            <a:ext cx="6203032" cy="125273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sz="5100" b="1" dirty="0"/>
              <a:t>Középiskola</a:t>
            </a:r>
          </a:p>
          <a:p>
            <a:pPr marL="0" indent="0" algn="ctr">
              <a:buNone/>
            </a:pPr>
            <a:r>
              <a:rPr lang="hu-HU" sz="6600" b="1" dirty="0">
                <a:solidFill>
                  <a:srgbClr val="00CC99"/>
                </a:solidFill>
              </a:rPr>
              <a:t>9-11. osztály</a:t>
            </a:r>
          </a:p>
          <a:p>
            <a:pPr marL="0" indent="0" algn="ctr">
              <a:buNone/>
            </a:pPr>
            <a:endParaRPr lang="hu-HU" sz="5400" b="1" dirty="0"/>
          </a:p>
          <a:p>
            <a:pPr marL="0" indent="0" algn="ctr">
              <a:buNone/>
            </a:pPr>
            <a:endParaRPr lang="hu-HU" sz="5400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847527" y="3140968"/>
            <a:ext cx="8208912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626372"/>
            <a:ext cx="26955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655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2735" y="5373216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729965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 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11424" y="1628800"/>
            <a:ext cx="1044116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600" b="1" dirty="0">
                <a:latin typeface="+mj-lt"/>
              </a:rPr>
              <a:t>Az óra menete:</a:t>
            </a:r>
          </a:p>
          <a:p>
            <a:pPr algn="ctr">
              <a:buNone/>
            </a:pPr>
            <a:endParaRPr lang="hu-HU" sz="2600" b="1" dirty="0">
              <a:latin typeface="+mj-lt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hu-HU" sz="2600" b="1" dirty="0">
                <a:latin typeface="+mj-lt"/>
              </a:rPr>
              <a:t>1. FELADAT: </a:t>
            </a:r>
            <a:r>
              <a:rPr lang="hu-HU" sz="2600" b="1" dirty="0">
                <a:solidFill>
                  <a:srgbClr val="00CC99"/>
                </a:solidFill>
                <a:latin typeface="+mj-lt"/>
              </a:rPr>
              <a:t>VÉLEMÉNYVONAL</a:t>
            </a:r>
            <a:r>
              <a:rPr lang="hu-HU" sz="2600" b="1" dirty="0">
                <a:latin typeface="+mj-lt"/>
              </a:rPr>
              <a:t> - </a:t>
            </a:r>
            <a:r>
              <a:rPr lang="hu-HU" sz="2600" dirty="0">
                <a:latin typeface="+mj-lt"/>
              </a:rPr>
              <a:t>5 perc</a:t>
            </a:r>
          </a:p>
          <a:p>
            <a:pPr marL="514350" indent="-514350">
              <a:spcAft>
                <a:spcPts val="1800"/>
              </a:spcAft>
              <a:buNone/>
            </a:pPr>
            <a:r>
              <a:rPr lang="hu-HU" sz="2600" b="1" dirty="0">
                <a:latin typeface="+mj-lt"/>
              </a:rPr>
              <a:t>2. FELADAT: </a:t>
            </a:r>
            <a:r>
              <a:rPr lang="hu-HU" sz="2600" b="1" dirty="0">
                <a:solidFill>
                  <a:srgbClr val="00CC99"/>
                </a:solidFill>
                <a:latin typeface="+mj-lt"/>
              </a:rPr>
              <a:t>„KÉSZPÉNZZEL VAGY ANÉLKÜL?”</a:t>
            </a:r>
            <a:r>
              <a:rPr lang="hu-HU" sz="2600" b="1" dirty="0">
                <a:latin typeface="+mj-lt"/>
              </a:rPr>
              <a:t> - </a:t>
            </a:r>
            <a:r>
              <a:rPr lang="hu-HU" sz="2600" dirty="0">
                <a:latin typeface="+mj-lt"/>
              </a:rPr>
              <a:t>10 perc</a:t>
            </a:r>
          </a:p>
          <a:p>
            <a:pPr>
              <a:spcAft>
                <a:spcPts val="1800"/>
              </a:spcAft>
              <a:buNone/>
            </a:pPr>
            <a:r>
              <a:rPr lang="hu-HU" sz="2600" b="1" dirty="0">
                <a:latin typeface="+mj-lt"/>
              </a:rPr>
              <a:t>3. FELADAT: </a:t>
            </a:r>
            <a:r>
              <a:rPr lang="hu-HU" sz="2600" b="1" dirty="0">
                <a:solidFill>
                  <a:srgbClr val="00CC99"/>
                </a:solidFill>
                <a:latin typeface="+mj-lt"/>
              </a:rPr>
              <a:t>BANKSZÁMLANYITÁS, BANKKÁRTYAVÁLASZTÁS</a:t>
            </a:r>
            <a:r>
              <a:rPr lang="hu-HU" sz="2600" b="1" dirty="0">
                <a:latin typeface="+mj-lt"/>
              </a:rPr>
              <a:t> (PPT) - </a:t>
            </a:r>
            <a:r>
              <a:rPr lang="hu-HU" sz="2600" dirty="0">
                <a:latin typeface="+mj-lt"/>
              </a:rPr>
              <a:t>6 perc</a:t>
            </a:r>
          </a:p>
          <a:p>
            <a:pPr>
              <a:spcAft>
                <a:spcPts val="1800"/>
              </a:spcAft>
              <a:buNone/>
            </a:pPr>
            <a:r>
              <a:rPr lang="hu-HU" sz="2600" b="1" dirty="0">
                <a:latin typeface="+mj-lt"/>
              </a:rPr>
              <a:t>4. FELADAT: </a:t>
            </a:r>
            <a:r>
              <a:rPr lang="hu-HU" sz="2600" b="1" dirty="0">
                <a:solidFill>
                  <a:srgbClr val="00CC99"/>
                </a:solidFill>
                <a:latin typeface="+mj-lt"/>
              </a:rPr>
              <a:t>CSALÁDI KUPAKTANÁCS </a:t>
            </a:r>
            <a:r>
              <a:rPr lang="hu-HU" sz="2600" b="1" dirty="0">
                <a:latin typeface="+mj-lt"/>
              </a:rPr>
              <a:t>- </a:t>
            </a:r>
            <a:r>
              <a:rPr lang="hu-HU" sz="2600" dirty="0">
                <a:latin typeface="+mj-lt"/>
              </a:rPr>
              <a:t>24 perc</a:t>
            </a:r>
          </a:p>
        </p:txBody>
      </p:sp>
    </p:spTree>
    <p:extLst>
      <p:ext uri="{BB962C8B-B14F-4D97-AF65-F5344CB8AC3E}">
        <p14:creationId xmlns:p14="http://schemas.microsoft.com/office/powerpoint/2010/main" val="3830952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6480" y="5397799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045382" y="103870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 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055000" y="1412776"/>
            <a:ext cx="9865096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1. FELADAT</a:t>
            </a:r>
          </a:p>
          <a:p>
            <a:pPr marL="514350" indent="-514350" algn="ctr">
              <a:buNone/>
            </a:pPr>
            <a:r>
              <a:rPr lang="hu-HU" b="1" dirty="0">
                <a:latin typeface="+mj-lt"/>
              </a:rPr>
              <a:t>VÉLEMÉNYVONAL - </a:t>
            </a:r>
            <a:r>
              <a:rPr lang="hu-HU" dirty="0">
                <a:latin typeface="+mj-lt"/>
              </a:rPr>
              <a:t>Tervezett időkeret: 5 perc</a:t>
            </a:r>
          </a:p>
          <a:p>
            <a:pPr marL="514350" indent="-514350" algn="ctr">
              <a:buNone/>
            </a:pPr>
            <a:endParaRPr lang="hu-HU" dirty="0">
              <a:latin typeface="+mj-lt"/>
            </a:endParaRPr>
          </a:p>
          <a:p>
            <a:pPr marL="514350" indent="-514350" algn="ctr">
              <a:buNone/>
            </a:pPr>
            <a:r>
              <a:rPr lang="hu-HU" dirty="0">
                <a:latin typeface="+mj-lt"/>
              </a:rPr>
              <a:t>Az osztály véleményt nyilvánít a következő állításról:</a:t>
            </a:r>
          </a:p>
          <a:p>
            <a:pPr marL="514350" indent="-514350" algn="ctr">
              <a:buNone/>
            </a:pPr>
            <a:endParaRPr lang="hu-HU" sz="1400" dirty="0">
              <a:latin typeface="+mj-lt"/>
            </a:endParaRPr>
          </a:p>
          <a:p>
            <a:pPr algn="ctr">
              <a:buNone/>
            </a:pPr>
            <a:r>
              <a:rPr lang="hu-HU" i="1" dirty="0">
                <a:latin typeface="+mj-lt"/>
              </a:rPr>
              <a:t>„Természetes dolog, hogy egy 16 éves diáknak legyen bankszámlája, bankkártyája.”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8814"/>
          <a:stretch/>
        </p:blipFill>
        <p:spPr>
          <a:xfrm>
            <a:off x="6924255" y="4869160"/>
            <a:ext cx="2781818" cy="158538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58956" y="4830855"/>
            <a:ext cx="5328592" cy="830997"/>
          </a:xfrm>
          <a:prstGeom prst="rect">
            <a:avLst/>
          </a:prstGeom>
          <a:ln w="19050">
            <a:solidFill>
              <a:srgbClr val="E632B7"/>
            </a:solidFill>
          </a:ln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vélemények megkérdezése (vonal két vége és közepe)</a:t>
            </a:r>
          </a:p>
        </p:txBody>
      </p:sp>
    </p:spTree>
    <p:extLst>
      <p:ext uri="{BB962C8B-B14F-4D97-AF65-F5344CB8AC3E}">
        <p14:creationId xmlns:p14="http://schemas.microsoft.com/office/powerpoint/2010/main" val="4195015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2504" y="5445224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045382" y="103870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 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71908" y="1424679"/>
            <a:ext cx="10408668" cy="485740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2. FELADAT</a:t>
            </a:r>
          </a:p>
          <a:p>
            <a:pPr marL="514350" indent="-514350" algn="ctr">
              <a:buNone/>
            </a:pPr>
            <a:r>
              <a:rPr lang="hu-HU" b="1" dirty="0">
                <a:latin typeface="+mj-lt"/>
              </a:rPr>
              <a:t>„KÉSZPÉNZZEL VAGY ANÉLKÜL?” - </a:t>
            </a:r>
            <a:r>
              <a:rPr lang="hu-HU" dirty="0">
                <a:latin typeface="+mj-lt"/>
              </a:rPr>
              <a:t>Tervezett időkeret: 10 perc</a:t>
            </a:r>
          </a:p>
          <a:p>
            <a:pPr marL="514350" indent="-514350" algn="ctr">
              <a:buNone/>
            </a:pPr>
            <a:endParaRPr lang="hu-HU" dirty="0">
              <a:solidFill>
                <a:srgbClr val="FF3399"/>
              </a:solidFill>
              <a:latin typeface="+mj-lt"/>
            </a:endParaRPr>
          </a:p>
          <a:p>
            <a:pPr marL="514350" indent="-514350" algn="ctr">
              <a:buNone/>
            </a:pPr>
            <a:r>
              <a:rPr lang="hu-HU" dirty="0">
                <a:solidFill>
                  <a:srgbClr val="FF3399"/>
                </a:solidFill>
                <a:latin typeface="+mj-lt"/>
              </a:rPr>
              <a:t>Pénzhasználati módok összehasonlítása:</a:t>
            </a:r>
          </a:p>
          <a:p>
            <a:pPr marL="0" indent="0" algn="ctr">
              <a:buNone/>
            </a:pPr>
            <a:r>
              <a:rPr lang="hu-HU" dirty="0">
                <a:latin typeface="+mj-lt"/>
              </a:rPr>
              <a:t>Az érvek összegyűjtése csoportban</a:t>
            </a:r>
          </a:p>
          <a:p>
            <a:pPr marL="0" indent="0" algn="ctr">
              <a:buNone/>
            </a:pPr>
            <a:r>
              <a:rPr lang="hu-HU" dirty="0">
                <a:latin typeface="+mj-lt"/>
              </a:rPr>
              <a:t>A választott szóvivők ismertetik a készpénzhasználat és bankkártyahasználat előnyeit és hátrányait</a:t>
            </a:r>
          </a:p>
          <a:p>
            <a:pPr marL="514350" indent="-514350" algn="ctr">
              <a:buNone/>
            </a:pPr>
            <a:endParaRPr lang="hu-HU" dirty="0">
              <a:solidFill>
                <a:srgbClr val="FF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908" y="4866095"/>
            <a:ext cx="5173474" cy="14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18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480" y="5445224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503769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hu-HU" sz="2800" b="1" dirty="0">
                <a:solidFill>
                  <a:schemeClr val="bg1"/>
                </a:solidFill>
              </a:rPr>
              <a:t>A Pénz7 tanórák 2017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latin typeface="+mj-lt"/>
              </a:rPr>
              <a:t>KOROSZTÁLYONKÉNT 1 tanóra, pénzügyi önkéntes részvételének lehetőségével</a:t>
            </a:r>
            <a:endParaRPr lang="hu-HU" dirty="0">
              <a:solidFill>
                <a:srgbClr val="232157"/>
              </a:solidFill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hu-HU" sz="2600" dirty="0">
                <a:latin typeface="+mj-lt"/>
              </a:rPr>
              <a:t>5-6. osztály</a:t>
            </a:r>
          </a:p>
          <a:p>
            <a:pPr lvl="1"/>
            <a:r>
              <a:rPr lang="hu-HU" sz="2600" dirty="0">
                <a:latin typeface="+mj-lt"/>
              </a:rPr>
              <a:t>7-8. osztály</a:t>
            </a:r>
          </a:p>
          <a:p>
            <a:pPr lvl="1">
              <a:lnSpc>
                <a:spcPct val="150000"/>
              </a:lnSpc>
            </a:pPr>
            <a:r>
              <a:rPr lang="hu-HU" sz="2600" dirty="0">
                <a:latin typeface="+mj-lt"/>
              </a:rPr>
              <a:t>9-11. osztály</a:t>
            </a:r>
          </a:p>
          <a:p>
            <a:pPr marL="0" indent="0">
              <a:buNone/>
            </a:pPr>
            <a:endParaRPr lang="hu-HU" dirty="0">
              <a:solidFill>
                <a:srgbClr val="E632B7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>
                <a:solidFill>
                  <a:srgbClr val="E632B7"/>
                </a:solidFill>
                <a:latin typeface="+mj-lt"/>
              </a:rPr>
              <a:t>ÁTJÁRHATÓSÁG A KOROSZTÁLYOK ÉS AZ EGYES ÉVEK TÉMÁI KÖZÖTT</a:t>
            </a:r>
          </a:p>
        </p:txBody>
      </p:sp>
    </p:spTree>
    <p:extLst>
      <p:ext uri="{BB962C8B-B14F-4D97-AF65-F5344CB8AC3E}">
        <p14:creationId xmlns:p14="http://schemas.microsoft.com/office/powerpoint/2010/main" val="2595242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6081" y="5356667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873895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 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127448" y="1268761"/>
            <a:ext cx="10081120" cy="485740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2. FELADAT</a:t>
            </a:r>
          </a:p>
          <a:p>
            <a:pPr>
              <a:buNone/>
            </a:pPr>
            <a:r>
              <a:rPr lang="hu-HU" dirty="0">
                <a:latin typeface="+mj-lt"/>
              </a:rPr>
              <a:t>Az egyes csoportok az alábbiakat gyűjtik össze:</a:t>
            </a:r>
          </a:p>
          <a:p>
            <a:pPr>
              <a:buNone/>
            </a:pPr>
            <a:r>
              <a:rPr lang="hu-HU" sz="2600" b="1" dirty="0">
                <a:latin typeface="+mj-lt"/>
              </a:rPr>
              <a:t>1. csoport: </a:t>
            </a:r>
            <a:r>
              <a:rPr lang="hu-HU" sz="2600" dirty="0">
                <a:latin typeface="+mj-lt"/>
              </a:rPr>
              <a:t>Készpénzhasználat előnyei.</a:t>
            </a:r>
          </a:p>
          <a:p>
            <a:pPr>
              <a:buNone/>
            </a:pPr>
            <a:r>
              <a:rPr lang="hu-HU" sz="2600" b="1" dirty="0">
                <a:latin typeface="+mj-lt"/>
              </a:rPr>
              <a:t>2. csoport: </a:t>
            </a:r>
            <a:r>
              <a:rPr lang="hu-HU" sz="2600" dirty="0">
                <a:latin typeface="+mj-lt"/>
              </a:rPr>
              <a:t>Készpénzhasználat kockázatai, veszélyei, hátrányai.</a:t>
            </a:r>
          </a:p>
          <a:p>
            <a:pPr>
              <a:buNone/>
            </a:pPr>
            <a:r>
              <a:rPr lang="hu-HU" sz="2600" b="1" dirty="0">
                <a:latin typeface="+mj-lt"/>
              </a:rPr>
              <a:t>3. csoport: </a:t>
            </a:r>
            <a:r>
              <a:rPr lang="hu-HU" sz="2600" dirty="0" err="1">
                <a:latin typeface="+mj-lt"/>
              </a:rPr>
              <a:t>Bankkártyahasználat</a:t>
            </a:r>
            <a:r>
              <a:rPr lang="hu-HU" sz="2600" dirty="0">
                <a:latin typeface="+mj-lt"/>
              </a:rPr>
              <a:t> előnyei.</a:t>
            </a:r>
          </a:p>
          <a:p>
            <a:pPr>
              <a:buNone/>
            </a:pPr>
            <a:r>
              <a:rPr lang="hu-HU" sz="2600" b="1" dirty="0">
                <a:latin typeface="+mj-lt"/>
              </a:rPr>
              <a:t>4. csoport: </a:t>
            </a:r>
            <a:r>
              <a:rPr lang="hu-HU" sz="2600" dirty="0" err="1">
                <a:latin typeface="+mj-lt"/>
              </a:rPr>
              <a:t>Bankkártyahasználat</a:t>
            </a:r>
            <a:r>
              <a:rPr lang="hu-HU" sz="2600" dirty="0">
                <a:latin typeface="+mj-lt"/>
              </a:rPr>
              <a:t> kockázatai, veszélyei, hátrányai.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343472" y="4581128"/>
            <a:ext cx="5832648" cy="830997"/>
          </a:xfrm>
          <a:prstGeom prst="rect">
            <a:avLst/>
          </a:prstGeom>
          <a:noFill/>
          <a:ln w="19050">
            <a:solidFill>
              <a:srgbClr val="E632B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érvgyűjtés segítése, fogalmak tisztázása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504" y="4149080"/>
            <a:ext cx="16934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8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8294" y="5512087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672064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>
                <a:solidFill>
                  <a:schemeClr val="bg1"/>
                </a:solidFill>
              </a:rPr>
              <a:t>Készpénzhasználat előnyei, hátrányai</a:t>
            </a:r>
          </a:p>
          <a:p>
            <a:pPr lvl="0"/>
            <a:r>
              <a:rPr lang="hu-HU" sz="2000" dirty="0">
                <a:solidFill>
                  <a:schemeClr val="bg1"/>
                </a:solidFill>
                <a:latin typeface="Calibri"/>
              </a:rPr>
              <a:t>lehetséges érvek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663984"/>
              </p:ext>
            </p:extLst>
          </p:nvPr>
        </p:nvGraphicFramePr>
        <p:xfrm>
          <a:off x="335360" y="1340768"/>
          <a:ext cx="936104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9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476">
                <a:tc>
                  <a:txBody>
                    <a:bodyPr/>
                    <a:lstStyle/>
                    <a:p>
                      <a:r>
                        <a:rPr lang="hu-HU" sz="2400" dirty="0"/>
                        <a:t>Előnyök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Hátrányok, veszélyek, kockázatok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2052">
                <a:tc>
                  <a:txBody>
                    <a:bodyPr/>
                    <a:lstStyle/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szinte mindenhol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használható, ezért jelenléte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biztonságot ad,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vannak csak készpénzzel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működő automaták,</a:t>
                      </a:r>
                    </a:p>
                    <a:p>
                      <a:r>
                        <a:rPr lang="hu-HU" sz="24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borravaló </a:t>
                      </a:r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fizetés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esetén jellemzően ezt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használják,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használata nem igényel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technikai feltételeket.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elvesztése, eltulajdonítása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automatikusan kárt okoz,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bankszámláról magas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költséggel (tranzakciós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illeték) juthatunk hozzá,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mozgása nem követhető,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ezért a bűnözés eszköze</a:t>
                      </a:r>
                    </a:p>
                    <a:p>
                      <a:r>
                        <a:rPr lang="hu-HU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lehet.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646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6767528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Bankkártyahasználat</a:t>
            </a:r>
            <a:r>
              <a:rPr lang="hu-HU" sz="2800" dirty="0">
                <a:solidFill>
                  <a:schemeClr val="bg1"/>
                </a:solidFill>
              </a:rPr>
              <a:t> előnyei, hátrányai</a:t>
            </a:r>
          </a:p>
          <a:p>
            <a:pPr lvl="0"/>
            <a:r>
              <a:rPr lang="hu-HU" sz="2000" dirty="0">
                <a:solidFill>
                  <a:schemeClr val="bg1"/>
                </a:solidFill>
                <a:latin typeface="Calibri"/>
              </a:rPr>
              <a:t>lehetséges érvek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613215"/>
              </p:ext>
            </p:extLst>
          </p:nvPr>
        </p:nvGraphicFramePr>
        <p:xfrm>
          <a:off x="119336" y="1211561"/>
          <a:ext cx="9577064" cy="502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61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348">
                <a:tc>
                  <a:txBody>
                    <a:bodyPr/>
                    <a:lstStyle/>
                    <a:p>
                      <a:r>
                        <a:rPr lang="hu-HU" sz="2400" dirty="0"/>
                        <a:t>Előnyök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Hátrányok, veszélyek, kockázatok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03">
                <a:tc>
                  <a:txBody>
                    <a:bodyPr/>
                    <a:lstStyle/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széles körben használható,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nem kell, hogy nagyobb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összeg legyen nálunk,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alacsony költséggel használható,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elvesztése, eltulajdonítása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esetén letilthatjuk,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könnyen tárolható,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követhető pénzmozgást tesz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lehetővé.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fizetnünk kell a használatért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(pl. kártyadíj, számlavezetési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díj), nem megfelelő konstrukció és használat esetén ez magas összeg lehet,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figyelnünk kell a biztonságos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használatra (PIN-kód használat,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limitek beállítása, bankkártya tárolása…),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 bankkártya-elfogadás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technikai akadályokba ütközhet,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követnünk kell költéseinket,</a:t>
                      </a:r>
                    </a:p>
                    <a:p>
                      <a:r>
                        <a:rPr lang="hu-H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 egyenleg alakulását.</a:t>
                      </a:r>
                      <a:endParaRPr lang="hu-H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0" y="5504251"/>
            <a:ext cx="1419817" cy="9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62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472" y="5456667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960096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 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055440" y="1412776"/>
            <a:ext cx="10081120" cy="485740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3. FELADAT</a:t>
            </a:r>
          </a:p>
          <a:p>
            <a:pPr algn="ctr">
              <a:buNone/>
            </a:pPr>
            <a:r>
              <a:rPr lang="hu-HU" b="1" dirty="0">
                <a:latin typeface="+mj-lt"/>
              </a:rPr>
              <a:t>BANKSZÁMLANYITÁS, BANKKÁRTYAVÁLASZTÁS (PPT) </a:t>
            </a:r>
          </a:p>
          <a:p>
            <a:pPr algn="ctr">
              <a:buNone/>
            </a:pPr>
            <a:r>
              <a:rPr lang="hu-HU" b="1" dirty="0">
                <a:latin typeface="+mj-lt"/>
              </a:rPr>
              <a:t>- </a:t>
            </a:r>
            <a:r>
              <a:rPr lang="hu-HU" dirty="0">
                <a:latin typeface="+mj-lt"/>
              </a:rPr>
              <a:t>Tervezett időkeret: 6 perc</a:t>
            </a:r>
          </a:p>
          <a:p>
            <a:r>
              <a:rPr lang="hu-HU" dirty="0">
                <a:latin typeface="+mj-lt"/>
              </a:rPr>
              <a:t>Bankszámla, bankkártya diákoknak,</a:t>
            </a:r>
          </a:p>
          <a:p>
            <a:r>
              <a:rPr lang="hu-HU" dirty="0">
                <a:latin typeface="+mj-lt"/>
              </a:rPr>
              <a:t>bankszámlaválasztás folyamata,</a:t>
            </a:r>
          </a:p>
          <a:p>
            <a:r>
              <a:rPr lang="pl-PL" dirty="0">
                <a:latin typeface="+mj-lt"/>
              </a:rPr>
              <a:t>bankok kínálata, mi mennyibe kerül,</a:t>
            </a:r>
          </a:p>
          <a:p>
            <a:r>
              <a:rPr lang="hu-HU" dirty="0">
                <a:latin typeface="+mj-lt"/>
              </a:rPr>
              <a:t>összehasonlítás fontossága, kalkulátorok használata.</a:t>
            </a:r>
          </a:p>
          <a:p>
            <a:pPr>
              <a:buNone/>
            </a:pPr>
            <a:r>
              <a:rPr lang="hu-HU" sz="2400" i="1" dirty="0">
                <a:latin typeface="+mj-lt"/>
              </a:rPr>
              <a:t>    A fogalmi tisztázás a következő feladat előkészítése is egyben.</a:t>
            </a:r>
          </a:p>
        </p:txBody>
      </p:sp>
      <p:sp>
        <p:nvSpPr>
          <p:cNvPr id="2" name="Téglalap 1"/>
          <p:cNvSpPr/>
          <p:nvPr/>
        </p:nvSpPr>
        <p:spPr>
          <a:xfrm>
            <a:off x="3003623" y="5301208"/>
            <a:ext cx="5328592" cy="830997"/>
          </a:xfrm>
          <a:prstGeom prst="rect">
            <a:avLst/>
          </a:prstGeom>
          <a:ln w="19050">
            <a:solidFill>
              <a:srgbClr val="E632B7"/>
            </a:solidFill>
          </a:ln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előadás a ppt segítségével </a:t>
            </a:r>
            <a:r>
              <a:rPr lang="hu-HU" sz="2400" i="1" dirty="0">
                <a:solidFill>
                  <a:srgbClr val="232157"/>
                </a:solidFill>
              </a:rPr>
              <a:t>vagy</a:t>
            </a:r>
            <a:r>
              <a:rPr lang="hu-HU" sz="2400" dirty="0">
                <a:solidFill>
                  <a:srgbClr val="232157"/>
                </a:solidFill>
              </a:rPr>
              <a:t> kiegészítés</a:t>
            </a:r>
          </a:p>
        </p:txBody>
      </p:sp>
    </p:spTree>
    <p:extLst>
      <p:ext uri="{BB962C8B-B14F-4D97-AF65-F5344CB8AC3E}">
        <p14:creationId xmlns:p14="http://schemas.microsoft.com/office/powerpoint/2010/main" val="2500501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5445224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672064" y="0"/>
            <a:ext cx="4752528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dirty="0">
                <a:solidFill>
                  <a:prstClr val="white"/>
                </a:solidFill>
              </a:rPr>
              <a:t>Bankszámla, bankkártya diákoknak (PPT)</a:t>
            </a:r>
          </a:p>
        </p:txBody>
      </p:sp>
      <p:sp>
        <p:nvSpPr>
          <p:cNvPr id="7" name="Tartalom helye 2"/>
          <p:cNvSpPr>
            <a:spLocks noGrp="1"/>
          </p:cNvSpPr>
          <p:nvPr>
            <p:ph sz="half" idx="1"/>
          </p:nvPr>
        </p:nvSpPr>
        <p:spPr>
          <a:xfrm>
            <a:off x="1630996" y="1368841"/>
            <a:ext cx="8568952" cy="506916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232157"/>
                </a:solidFill>
              </a:rPr>
              <a:t>A bankok kínálnak készpénzkímélő megoldásokat diákoknak.</a:t>
            </a:r>
          </a:p>
          <a:p>
            <a:endParaRPr lang="hu-HU" b="1" dirty="0">
              <a:solidFill>
                <a:srgbClr val="232157"/>
              </a:solidFill>
            </a:endParaRPr>
          </a:p>
          <a:p>
            <a:r>
              <a:rPr lang="hu-HU" b="1" dirty="0">
                <a:solidFill>
                  <a:srgbClr val="232157"/>
                </a:solidFill>
              </a:rPr>
              <a:t> A 18 év alattiak csak a szülők vagy a törvényes képviselők hozzájárulásával nyithatnak bankszámlát, és igényelhetnek hozzá bankkártyát.</a:t>
            </a:r>
          </a:p>
          <a:p>
            <a:endParaRPr lang="hu-HU" b="1" dirty="0">
              <a:solidFill>
                <a:srgbClr val="232157"/>
              </a:solidFill>
            </a:endParaRPr>
          </a:p>
          <a:p>
            <a:r>
              <a:rPr lang="hu-HU" b="1" dirty="0">
                <a:solidFill>
                  <a:srgbClr val="232157"/>
                </a:solidFill>
              </a:rPr>
              <a:t>A 18. életévet betöltve bárki önállóan létesíthet bankszámlát, és igényelhet hozzá különféle banki szolgáltatásokat, így bankkártyát is.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1577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5445224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528048" y="0"/>
            <a:ext cx="4752528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dirty="0">
                <a:solidFill>
                  <a:prstClr val="white"/>
                </a:solidFill>
              </a:rPr>
              <a:t>Milyen bankkártyája lehet a diákoknak? (PPT)</a:t>
            </a:r>
          </a:p>
        </p:txBody>
      </p:sp>
      <p:sp>
        <p:nvSpPr>
          <p:cNvPr id="8" name="Tartalom helye 2"/>
          <p:cNvSpPr>
            <a:spLocks noGrp="1"/>
          </p:cNvSpPr>
          <p:nvPr>
            <p:ph sz="half" idx="1"/>
          </p:nvPr>
        </p:nvSpPr>
        <p:spPr>
          <a:xfrm>
            <a:off x="1631504" y="1538079"/>
            <a:ext cx="8820472" cy="4295998"/>
          </a:xfrm>
        </p:spPr>
        <p:txBody>
          <a:bodyPr>
            <a:normAutofit fontScale="92500" lnSpcReduction="10000"/>
          </a:bodyPr>
          <a:lstStyle/>
          <a:p>
            <a:endParaRPr lang="hu-HU" b="1" dirty="0">
              <a:solidFill>
                <a:srgbClr val="232157"/>
              </a:solidFill>
            </a:endParaRPr>
          </a:p>
          <a:p>
            <a:r>
              <a:rPr lang="hu-HU" b="1" dirty="0">
                <a:solidFill>
                  <a:srgbClr val="232157"/>
                </a:solidFill>
              </a:rPr>
              <a:t>Hitelkártya vagy betéti kártya? </a:t>
            </a:r>
          </a:p>
          <a:p>
            <a:pPr>
              <a:buNone/>
            </a:pPr>
            <a:r>
              <a:rPr lang="hu-HU" b="1" dirty="0">
                <a:solidFill>
                  <a:srgbClr val="232157"/>
                </a:solidFill>
              </a:rPr>
              <a:t>	</a:t>
            </a:r>
            <a:r>
              <a:rPr lang="hu-HU" dirty="0">
                <a:solidFill>
                  <a:srgbClr val="232157"/>
                </a:solidFill>
              </a:rPr>
              <a:t>18 éven aluliak betéti kártyával rendelkezhetnek.</a:t>
            </a:r>
          </a:p>
          <a:p>
            <a:r>
              <a:rPr lang="hu-HU" b="1" dirty="0">
                <a:solidFill>
                  <a:srgbClr val="232157"/>
                </a:solidFill>
              </a:rPr>
              <a:t>Dombornyomott vagy sima? </a:t>
            </a:r>
          </a:p>
          <a:p>
            <a:pPr>
              <a:buNone/>
            </a:pPr>
            <a:r>
              <a:rPr lang="hu-HU" dirty="0">
                <a:solidFill>
                  <a:srgbClr val="232157"/>
                </a:solidFill>
              </a:rPr>
              <a:t>	Nincs érdemi különbség köztük.</a:t>
            </a:r>
          </a:p>
          <a:p>
            <a:r>
              <a:rPr lang="hu-HU" b="1" dirty="0">
                <a:solidFill>
                  <a:srgbClr val="232157"/>
                </a:solidFill>
              </a:rPr>
              <a:t>Érintőkártya vagy hagyományos?</a:t>
            </a:r>
          </a:p>
          <a:p>
            <a:pPr>
              <a:buNone/>
            </a:pPr>
            <a:r>
              <a:rPr lang="hu-HU" b="1" dirty="0">
                <a:solidFill>
                  <a:srgbClr val="232157"/>
                </a:solidFill>
              </a:rPr>
              <a:t>	</a:t>
            </a:r>
            <a:r>
              <a:rPr lang="hu-HU" dirty="0">
                <a:solidFill>
                  <a:srgbClr val="232157"/>
                </a:solidFill>
              </a:rPr>
              <a:t>Az érintőkártyás technológia gyors megoldást kínál, kis értékben, PIN-kód használata nélkül. </a:t>
            </a:r>
          </a:p>
          <a:p>
            <a:pPr>
              <a:buNone/>
            </a:pPr>
            <a:endParaRPr lang="hu-HU" dirty="0">
              <a:solidFill>
                <a:srgbClr val="232157"/>
              </a:solidFill>
            </a:endParaRPr>
          </a:p>
          <a:p>
            <a:pPr>
              <a:buNone/>
            </a:pPr>
            <a:r>
              <a:rPr lang="hu-HU" dirty="0">
                <a:solidFill>
                  <a:srgbClr val="232157"/>
                </a:solidFill>
              </a:rPr>
              <a:t>    Az egyes kártyák használatát számos tranzakciós limit – napi limit, offline limit stb. – korlátozhatja.</a:t>
            </a:r>
          </a:p>
          <a:p>
            <a:endParaRPr lang="hu-HU" dirty="0"/>
          </a:p>
          <a:p>
            <a:endParaRPr lang="hu-HU" b="1" dirty="0">
              <a:solidFill>
                <a:srgbClr val="23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25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64" y="5373216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5915472" y="0"/>
            <a:ext cx="4752528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dirty="0">
                <a:solidFill>
                  <a:prstClr val="white"/>
                </a:solidFill>
              </a:rPr>
              <a:t>Mire használja egy diák a bankkártyáját? (PPT)</a:t>
            </a:r>
          </a:p>
        </p:txBody>
      </p:sp>
      <p:sp>
        <p:nvSpPr>
          <p:cNvPr id="7" name="Tartalom helye 2"/>
          <p:cNvSpPr>
            <a:spLocks noGrp="1"/>
          </p:cNvSpPr>
          <p:nvPr>
            <p:ph sz="half" idx="1"/>
          </p:nvPr>
        </p:nvSpPr>
        <p:spPr>
          <a:xfrm>
            <a:off x="1631504" y="1538079"/>
            <a:ext cx="8820472" cy="4295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b="1" dirty="0">
              <a:solidFill>
                <a:srgbClr val="232157"/>
              </a:solidFill>
            </a:endParaRPr>
          </a:p>
          <a:p>
            <a:r>
              <a:rPr lang="hu-HU" b="1" dirty="0">
                <a:solidFill>
                  <a:srgbClr val="232157"/>
                </a:solidFill>
              </a:rPr>
              <a:t>Vásárlás (hagyományos és online)?</a:t>
            </a:r>
          </a:p>
          <a:p>
            <a:r>
              <a:rPr lang="hu-HU" b="1" dirty="0">
                <a:solidFill>
                  <a:srgbClr val="232157"/>
                </a:solidFill>
              </a:rPr>
              <a:t>Készpénzfelvétel?</a:t>
            </a:r>
          </a:p>
          <a:p>
            <a:r>
              <a:rPr lang="hu-HU" b="1" dirty="0">
                <a:solidFill>
                  <a:srgbClr val="232157"/>
                </a:solidFill>
              </a:rPr>
              <a:t>Mobilfeltöltés?</a:t>
            </a:r>
          </a:p>
          <a:p>
            <a:r>
              <a:rPr lang="hu-HU" b="1" dirty="0">
                <a:solidFill>
                  <a:srgbClr val="232157"/>
                </a:solidFill>
              </a:rPr>
              <a:t>Számlaegyenleg lekérdezés?</a:t>
            </a:r>
          </a:p>
          <a:p>
            <a:r>
              <a:rPr lang="hu-HU" b="1" dirty="0">
                <a:solidFill>
                  <a:srgbClr val="232157"/>
                </a:solidFill>
              </a:rPr>
              <a:t>Internetes vásárlás?</a:t>
            </a:r>
          </a:p>
          <a:p>
            <a:endParaRPr lang="hu-HU" dirty="0"/>
          </a:p>
          <a:p>
            <a:endParaRPr lang="hu-HU" b="1" dirty="0">
              <a:solidFill>
                <a:srgbClr val="23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76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68" y="5373216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5915472" y="0"/>
            <a:ext cx="4752528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dirty="0">
                <a:solidFill>
                  <a:prstClr val="white"/>
                </a:solidFill>
              </a:rPr>
              <a:t>Mit kínálnak a bankok? (PPT)</a:t>
            </a:r>
          </a:p>
        </p:txBody>
      </p:sp>
      <p:sp>
        <p:nvSpPr>
          <p:cNvPr id="8" name="Tartalom helye 2"/>
          <p:cNvSpPr>
            <a:spLocks noGrp="1"/>
          </p:cNvSpPr>
          <p:nvPr>
            <p:ph sz="half" idx="1"/>
          </p:nvPr>
        </p:nvSpPr>
        <p:spPr>
          <a:xfrm>
            <a:off x="1703512" y="1171320"/>
            <a:ext cx="8820472" cy="4295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b="1" dirty="0">
              <a:solidFill>
                <a:srgbClr val="232157"/>
              </a:solidFill>
            </a:endParaRPr>
          </a:p>
          <a:p>
            <a:r>
              <a:rPr lang="hu-HU" b="1" dirty="0">
                <a:solidFill>
                  <a:srgbClr val="232157"/>
                </a:solidFill>
              </a:rPr>
              <a:t>A bankok biztosítanak bankszámlát és bankkártyát a diákévekre. </a:t>
            </a:r>
          </a:p>
          <a:p>
            <a:endParaRPr lang="hu-HU" b="1" dirty="0">
              <a:solidFill>
                <a:srgbClr val="232157"/>
              </a:solidFill>
            </a:endParaRPr>
          </a:p>
          <a:p>
            <a:r>
              <a:rPr lang="hu-HU" b="1" dirty="0">
                <a:solidFill>
                  <a:srgbClr val="232157"/>
                </a:solidFill>
              </a:rPr>
              <a:t>Az egyes bankok kínálata között nagy különbség lehet.</a:t>
            </a:r>
          </a:p>
          <a:p>
            <a:endParaRPr lang="hu-HU" b="1" dirty="0">
              <a:solidFill>
                <a:srgbClr val="232157"/>
              </a:solidFill>
            </a:endParaRPr>
          </a:p>
          <a:p>
            <a:r>
              <a:rPr lang="hu-HU" b="1" dirty="0">
                <a:solidFill>
                  <a:srgbClr val="232157"/>
                </a:solidFill>
              </a:rPr>
              <a:t>Fontos ezek összehasonlítása.</a:t>
            </a:r>
          </a:p>
          <a:p>
            <a:endParaRPr lang="hu-HU" dirty="0"/>
          </a:p>
          <a:p>
            <a:endParaRPr lang="hu-HU" b="1" dirty="0">
              <a:solidFill>
                <a:srgbClr val="23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46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651" y="5419281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528048" y="27992"/>
            <a:ext cx="4752528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dirty="0">
                <a:solidFill>
                  <a:prstClr val="white"/>
                </a:solidFill>
              </a:rPr>
              <a:t>Mi mennyibe kerül? (PPT)</a:t>
            </a:r>
          </a:p>
        </p:txBody>
      </p:sp>
      <p:sp>
        <p:nvSpPr>
          <p:cNvPr id="7" name="Tartalom helye 2"/>
          <p:cNvSpPr>
            <a:spLocks noGrp="1"/>
          </p:cNvSpPr>
          <p:nvPr>
            <p:ph sz="half" idx="1"/>
          </p:nvPr>
        </p:nvSpPr>
        <p:spPr>
          <a:xfrm>
            <a:off x="839416" y="1412776"/>
            <a:ext cx="10657184" cy="4295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>
              <a:buNone/>
            </a:pPr>
            <a:r>
              <a:rPr lang="hu-HU" sz="2900" i="1" dirty="0"/>
              <a:t>   Milyen költségek merülhetnek fel bankkártya igénylés esetén?</a:t>
            </a:r>
          </a:p>
          <a:p>
            <a:r>
              <a:rPr lang="hu-HU" sz="2900" dirty="0"/>
              <a:t>bankkártya egyszeri díja,</a:t>
            </a:r>
          </a:p>
          <a:p>
            <a:r>
              <a:rPr lang="hu-HU" sz="2900" dirty="0"/>
              <a:t>bankkártya éves díja,</a:t>
            </a:r>
          </a:p>
          <a:p>
            <a:r>
              <a:rPr lang="hu-HU" sz="2900" dirty="0"/>
              <a:t>kártyás vásárlás díja,</a:t>
            </a:r>
          </a:p>
          <a:p>
            <a:r>
              <a:rPr lang="hu-HU" sz="2900" dirty="0"/>
              <a:t>készpénzfelvétel díja,</a:t>
            </a:r>
          </a:p>
          <a:p>
            <a:r>
              <a:rPr lang="hu-HU" sz="2900" dirty="0"/>
              <a:t>NetBank, MobilBank és TeleBank</a:t>
            </a:r>
            <a:br>
              <a:rPr lang="hu-HU" sz="2900" dirty="0"/>
            </a:br>
            <a:r>
              <a:rPr lang="hu-HU" sz="2900" dirty="0"/>
              <a:t>szolgáltatás havi díja,</a:t>
            </a:r>
          </a:p>
          <a:p>
            <a:r>
              <a:rPr lang="hu-HU" sz="2900" dirty="0"/>
              <a:t>SMS-szolgáltatás díja.</a:t>
            </a:r>
          </a:p>
          <a:p>
            <a:endParaRPr lang="hu-HU" b="1" dirty="0">
              <a:solidFill>
                <a:srgbClr val="23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7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42" y="5373216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528048" y="0"/>
            <a:ext cx="4752528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dirty="0">
                <a:solidFill>
                  <a:prstClr val="white"/>
                </a:solidFill>
              </a:rPr>
              <a:t>Bankszámla választás (PPT)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7279472"/>
              </p:ext>
            </p:extLst>
          </p:nvPr>
        </p:nvGraphicFramePr>
        <p:xfrm>
          <a:off x="1631504" y="1484784"/>
          <a:ext cx="8820472" cy="483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48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5445224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575777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schemeClr val="bg1"/>
                </a:solidFill>
                <a:latin typeface="Calibri"/>
              </a:rPr>
              <a:t>A Pénz7 tanórák 2017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839416" y="1600201"/>
            <a:ext cx="1036915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latin typeface="+mj-lt"/>
              </a:rPr>
              <a:t>SEGÍTSÉG AZ ÓRÁK MEGTARTÁSÁHOZ:</a:t>
            </a:r>
          </a:p>
          <a:p>
            <a:pPr>
              <a:buNone/>
            </a:pPr>
            <a:endParaRPr lang="hu-HU" dirty="0">
              <a:solidFill>
                <a:srgbClr val="232157"/>
              </a:solidFill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hu-HU" sz="2800" dirty="0">
                <a:latin typeface="+mj-lt"/>
              </a:rPr>
              <a:t>Tanárok és </a:t>
            </a:r>
            <a:r>
              <a:rPr lang="hu-HU" sz="2800" dirty="0">
                <a:solidFill>
                  <a:srgbClr val="E632B7"/>
                </a:solidFill>
                <a:latin typeface="+mj-lt"/>
              </a:rPr>
              <a:t>banki önkéntesek felkészítése</a:t>
            </a:r>
          </a:p>
          <a:p>
            <a:pPr lvl="1"/>
            <a:r>
              <a:rPr lang="hu-HU" sz="2800" dirty="0">
                <a:latin typeface="+mj-lt"/>
              </a:rPr>
              <a:t>Tanári útmutató füzet (óratervekkel,  óravezetési útmutatókkal, megoldásokkal) + DVD melléklet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latin typeface="+mj-lt"/>
              </a:rPr>
              <a:t>Nyomtatott kellékek: feladatlapok, esetleírások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latin typeface="+mj-lt"/>
              </a:rPr>
              <a:t> Videók: </a:t>
            </a:r>
            <a:r>
              <a:rPr lang="hu-HU" sz="2800" dirty="0">
                <a:solidFill>
                  <a:srgbClr val="E632B7"/>
                </a:solidFill>
                <a:latin typeface="+mj-lt"/>
              </a:rPr>
              <a:t>próbaórák</a:t>
            </a:r>
            <a:r>
              <a:rPr lang="hu-HU" sz="2800" dirty="0">
                <a:latin typeface="+mj-lt"/>
              </a:rPr>
              <a:t>, felkészítés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hu-HU" sz="2800" dirty="0">
                <a:latin typeface="+mj-lt"/>
                <a:hlinkClick r:id="rId3"/>
              </a:rPr>
              <a:t>www.penz7.hu</a:t>
            </a:r>
            <a:endParaRPr lang="hu-HU" sz="2800" dirty="0">
              <a:latin typeface="+mj-lt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hu-HU" sz="2600" dirty="0"/>
          </a:p>
          <a:p>
            <a:pPr marL="457200" lvl="1" indent="0">
              <a:lnSpc>
                <a:spcPct val="150000"/>
              </a:lnSpc>
              <a:buNone/>
            </a:pPr>
            <a:endParaRPr lang="hu-HU" sz="2600" dirty="0">
              <a:solidFill>
                <a:srgbClr val="E632B7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hu-HU" sz="2600" dirty="0">
              <a:solidFill>
                <a:srgbClr val="E632B7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5628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5415017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517876" y="0"/>
            <a:ext cx="4752528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dirty="0">
                <a:solidFill>
                  <a:prstClr val="white"/>
                </a:solidFill>
              </a:rPr>
              <a:t>A bankkártya választásának folyamata (</a:t>
            </a:r>
            <a:r>
              <a:rPr lang="hu-HU" dirty="0" err="1">
                <a:solidFill>
                  <a:prstClr val="white"/>
                </a:solidFill>
              </a:rPr>
              <a:t>összfoglalás</a:t>
            </a:r>
            <a:r>
              <a:rPr lang="hu-HU" dirty="0">
                <a:solidFill>
                  <a:prstClr val="white"/>
                </a:solidFill>
              </a:rPr>
              <a:t>) (PPT)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205880"/>
            <a:ext cx="8460432" cy="51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58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64" y="5373216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600056" y="0"/>
            <a:ext cx="4752528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dirty="0">
                <a:solidFill>
                  <a:prstClr val="white"/>
                </a:solidFill>
              </a:rPr>
              <a:t>A tájékozódás lehetősége (PPT)</a:t>
            </a:r>
          </a:p>
        </p:txBody>
      </p:sp>
      <p:sp>
        <p:nvSpPr>
          <p:cNvPr id="8" name="Tartalom helye 2"/>
          <p:cNvSpPr>
            <a:spLocks noGrp="1"/>
          </p:cNvSpPr>
          <p:nvPr>
            <p:ph sz="half" idx="1"/>
          </p:nvPr>
        </p:nvSpPr>
        <p:spPr>
          <a:xfrm>
            <a:off x="623392" y="1484784"/>
            <a:ext cx="9900592" cy="42959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hu-HU" sz="2900" dirty="0"/>
          </a:p>
          <a:p>
            <a:r>
              <a:rPr lang="hu-HU" sz="2900" dirty="0"/>
              <a:t>Mivel az egyes bankok számlacsomag konstrukciói jelentősen eltérhetnek egymástól, ezért érdemes tételesen áttekinteni, összehasonlítani, hogy mi mennyibe kerül.</a:t>
            </a:r>
          </a:p>
          <a:p>
            <a:endParaRPr lang="hu-HU" sz="2900" dirty="0"/>
          </a:p>
          <a:p>
            <a:r>
              <a:rPr lang="hu-HU" sz="2900" dirty="0"/>
              <a:t>Ma már az interneten is összehasonlíthatók a bankszámlák díjai, szolgáltatásai, például:</a:t>
            </a:r>
          </a:p>
          <a:p>
            <a:pPr marL="0" indent="0">
              <a:buNone/>
            </a:pPr>
            <a:r>
              <a:rPr lang="hu-HU" sz="2900" dirty="0">
                <a:hlinkClick r:id="rId3"/>
              </a:rPr>
              <a:t>http://alk.mnb.hu/fogyasztoknak/alkalmazasok/szvp</a:t>
            </a:r>
            <a:endParaRPr lang="hu-HU" sz="2900" dirty="0"/>
          </a:p>
          <a:p>
            <a:pPr marL="0" indent="0">
              <a:buNone/>
            </a:pPr>
            <a:r>
              <a:rPr lang="hu-HU" sz="2900" dirty="0">
                <a:hlinkClick r:id="rId4"/>
              </a:rPr>
              <a:t>www.bankracio.hu</a:t>
            </a:r>
            <a:endParaRPr lang="hu-HU" sz="2900" dirty="0"/>
          </a:p>
          <a:p>
            <a:pPr marL="0" indent="0">
              <a:buNone/>
            </a:pPr>
            <a:r>
              <a:rPr lang="hu-HU" sz="2900" dirty="0">
                <a:hlinkClick r:id="rId5"/>
              </a:rPr>
              <a:t>www.bankmonitor.hu</a:t>
            </a:r>
            <a:endParaRPr lang="hu-HU" sz="2900" dirty="0"/>
          </a:p>
          <a:p>
            <a:endParaRPr lang="hu-HU" b="1" dirty="0">
              <a:solidFill>
                <a:srgbClr val="23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01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7392" y="5435495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960096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 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775520" y="1268761"/>
            <a:ext cx="8435280" cy="485740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4. FELADAT</a:t>
            </a:r>
          </a:p>
          <a:p>
            <a:pPr marL="514350" indent="-514350" algn="ctr">
              <a:buNone/>
            </a:pPr>
            <a:r>
              <a:rPr lang="hu-HU" b="1" dirty="0">
                <a:latin typeface="+mj-lt"/>
              </a:rPr>
              <a:t>CSALÁDI KUPAKTANÁCS</a:t>
            </a:r>
          </a:p>
          <a:p>
            <a:pPr marL="514350" indent="-514350" algn="ctr">
              <a:buNone/>
            </a:pPr>
            <a:r>
              <a:rPr lang="hu-HU" dirty="0">
                <a:latin typeface="+mj-lt"/>
              </a:rPr>
              <a:t>Legyen-e Évinek bankszámlája, bankkártyája?</a:t>
            </a:r>
          </a:p>
          <a:p>
            <a:pPr marL="514350" indent="-514350" algn="ctr">
              <a:buNone/>
            </a:pPr>
            <a:r>
              <a:rPr lang="hu-HU" sz="2500" dirty="0"/>
              <a:t>Tervezett időkeret: 24 perc</a:t>
            </a:r>
          </a:p>
          <a:p>
            <a:pPr marL="514350" indent="-514350" algn="ctr">
              <a:buNone/>
            </a:pPr>
            <a:endParaRPr lang="hu-HU" dirty="0">
              <a:latin typeface="+mj-lt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475" y="4623812"/>
            <a:ext cx="384042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1147040" y="3140968"/>
            <a:ext cx="5121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i="1" dirty="0">
                <a:solidFill>
                  <a:srgbClr val="232157"/>
                </a:solidFill>
              </a:rPr>
              <a:t>Csoportalakítás</a:t>
            </a:r>
          </a:p>
          <a:p>
            <a:pPr algn="ctr"/>
            <a:r>
              <a:rPr lang="hu-HU" sz="2400" i="1" dirty="0">
                <a:solidFill>
                  <a:srgbClr val="232157"/>
                </a:solidFill>
              </a:rPr>
              <a:t>Szerepkártyák kiosztása</a:t>
            </a:r>
          </a:p>
          <a:p>
            <a:pPr algn="ctr"/>
            <a:r>
              <a:rPr lang="hu-HU" sz="2400" i="1" dirty="0">
                <a:solidFill>
                  <a:srgbClr val="232157"/>
                </a:solidFill>
              </a:rPr>
              <a:t>Családi kupaktanács összeül</a:t>
            </a:r>
          </a:p>
          <a:p>
            <a:pPr algn="ctr"/>
            <a:r>
              <a:rPr lang="hu-HU" sz="2400" i="1" dirty="0">
                <a:solidFill>
                  <a:srgbClr val="232157"/>
                </a:solidFill>
              </a:rPr>
              <a:t>Családok beszámolója</a:t>
            </a:r>
          </a:p>
          <a:p>
            <a:pPr algn="ctr"/>
            <a:r>
              <a:rPr lang="hu-HU" sz="2400" i="1" dirty="0">
                <a:solidFill>
                  <a:srgbClr val="232157"/>
                </a:solidFill>
              </a:rPr>
              <a:t>Összefoglalás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6009867" y="335699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sz="2400" dirty="0">
                <a:solidFill>
                  <a:srgbClr val="232157"/>
                </a:solidFill>
              </a:rPr>
              <a:t>Döntésnek kell születnie arról, hogy a 15 és fél éves Évinek legyen-e bankszámlája és bankkártyája.</a:t>
            </a:r>
          </a:p>
        </p:txBody>
      </p:sp>
    </p:spTree>
    <p:extLst>
      <p:ext uri="{BB962C8B-B14F-4D97-AF65-F5344CB8AC3E}">
        <p14:creationId xmlns:p14="http://schemas.microsoft.com/office/powerpoint/2010/main" val="2799197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8396" y="5449405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802666" y="60957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 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40109" y="1607294"/>
            <a:ext cx="10585176" cy="485740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4. FELADAT</a:t>
            </a:r>
          </a:p>
          <a:p>
            <a:pPr marL="514350" indent="-514350" algn="ctr">
              <a:buNone/>
            </a:pPr>
            <a:r>
              <a:rPr lang="hu-HU" i="1" dirty="0">
                <a:latin typeface="+mj-lt"/>
              </a:rPr>
              <a:t>Csoportalakítás</a:t>
            </a:r>
          </a:p>
          <a:p>
            <a:pPr>
              <a:buNone/>
            </a:pPr>
            <a:endParaRPr lang="hu-HU" sz="1400" b="1" dirty="0">
              <a:latin typeface="+mj-lt"/>
            </a:endParaRPr>
          </a:p>
          <a:p>
            <a:pPr>
              <a:buNone/>
            </a:pPr>
            <a:r>
              <a:rPr lang="hu-HU" i="1" dirty="0">
                <a:latin typeface="+mj-lt"/>
              </a:rPr>
              <a:t>A családokat oly módon alakítjuk meg, hogy</a:t>
            </a:r>
          </a:p>
          <a:p>
            <a:pPr>
              <a:buNone/>
            </a:pPr>
            <a:r>
              <a:rPr lang="hu-HU" sz="2600" dirty="0">
                <a:latin typeface="+mj-lt"/>
              </a:rPr>
              <a:t>• az előző kör 1-es csoportjából kerüljenek ki az édesanyák – </a:t>
            </a:r>
            <a:r>
              <a:rPr lang="hu-HU" sz="2600" dirty="0" err="1">
                <a:latin typeface="+mj-lt"/>
              </a:rPr>
              <a:t>ARANKÁ-k</a:t>
            </a:r>
            <a:r>
              <a:rPr lang="hu-HU" sz="2600" dirty="0">
                <a:latin typeface="+mj-lt"/>
              </a:rPr>
              <a:t>,</a:t>
            </a:r>
          </a:p>
          <a:p>
            <a:pPr>
              <a:buNone/>
            </a:pPr>
            <a:r>
              <a:rPr lang="hu-HU" sz="2600" dirty="0">
                <a:latin typeface="+mj-lt"/>
              </a:rPr>
              <a:t>• az előző kör 2-es csoportjából kerüljenek ki az édesapák – </a:t>
            </a:r>
            <a:r>
              <a:rPr lang="hu-HU" sz="2600" dirty="0" err="1">
                <a:latin typeface="+mj-lt"/>
              </a:rPr>
              <a:t>JENŐ-k</a:t>
            </a:r>
            <a:r>
              <a:rPr lang="hu-HU" sz="2600" dirty="0">
                <a:latin typeface="+mj-lt"/>
              </a:rPr>
              <a:t>,</a:t>
            </a:r>
          </a:p>
          <a:p>
            <a:pPr>
              <a:buNone/>
            </a:pPr>
            <a:r>
              <a:rPr lang="hu-HU" sz="2600" dirty="0">
                <a:latin typeface="+mj-lt"/>
              </a:rPr>
              <a:t>• az előző kör 3-as csoportjából kerüljenek ki az </a:t>
            </a:r>
            <a:r>
              <a:rPr lang="hu-HU" sz="2600" dirty="0" err="1">
                <a:latin typeface="+mj-lt"/>
              </a:rPr>
              <a:t>ÉVI-k</a:t>
            </a:r>
            <a:r>
              <a:rPr lang="hu-HU" sz="2600" dirty="0">
                <a:latin typeface="+mj-lt"/>
              </a:rPr>
              <a:t>,</a:t>
            </a:r>
          </a:p>
          <a:p>
            <a:pPr>
              <a:buNone/>
            </a:pPr>
            <a:r>
              <a:rPr lang="hu-HU" sz="2600" dirty="0">
                <a:latin typeface="+mj-lt"/>
              </a:rPr>
              <a:t>• az előző kör 4-es csoportjából kerüljenek ki a </a:t>
            </a:r>
            <a:r>
              <a:rPr lang="hu-HU" sz="2600" dirty="0" err="1">
                <a:latin typeface="+mj-lt"/>
              </a:rPr>
              <a:t>PETI-k</a:t>
            </a:r>
            <a:r>
              <a:rPr lang="hu-HU" sz="2600" dirty="0">
                <a:latin typeface="+mj-lt"/>
              </a:rPr>
              <a:t>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332" y="1323649"/>
            <a:ext cx="2611307" cy="19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730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5445224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7104112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 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83432" y="1268761"/>
            <a:ext cx="9937104" cy="4857403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4. FELADAT</a:t>
            </a:r>
          </a:p>
          <a:p>
            <a:pPr marL="514350" indent="-514350" algn="ctr">
              <a:buNone/>
            </a:pPr>
            <a:r>
              <a:rPr lang="hu-HU" i="1" dirty="0">
                <a:latin typeface="+mj-lt"/>
              </a:rPr>
              <a:t>Szerepkártyák kiosztása</a:t>
            </a:r>
          </a:p>
          <a:p>
            <a:pPr>
              <a:buNone/>
            </a:pPr>
            <a:endParaRPr lang="hu-HU" sz="1500" b="1" dirty="0">
              <a:latin typeface="+mj-lt"/>
            </a:endParaRPr>
          </a:p>
          <a:p>
            <a:pPr>
              <a:buNone/>
            </a:pPr>
            <a:r>
              <a:rPr lang="hu-HU" dirty="0">
                <a:latin typeface="+mj-lt"/>
              </a:rPr>
              <a:t>• Az édesapa, Molnár Jenő csoportvezető egy vállalatnál,</a:t>
            </a:r>
          </a:p>
          <a:p>
            <a:pPr>
              <a:buNone/>
            </a:pPr>
            <a:r>
              <a:rPr lang="hu-HU" dirty="0">
                <a:latin typeface="+mj-lt"/>
              </a:rPr>
              <a:t>• felesége, Molnárné Kis Aranka asszisztens a helyi orvosi rendelőben,</a:t>
            </a:r>
          </a:p>
          <a:p>
            <a:pPr>
              <a:buNone/>
            </a:pPr>
            <a:r>
              <a:rPr lang="hu-HU" dirty="0">
                <a:latin typeface="+mj-lt"/>
              </a:rPr>
              <a:t>• kisebbik gyermekük, Évi, 15 és fél éves, és ettől a tanévtől egy 50 km-re lévő, nagyvárosi középiskolában tanul,</a:t>
            </a:r>
          </a:p>
          <a:p>
            <a:pPr>
              <a:buNone/>
            </a:pPr>
            <a:r>
              <a:rPr lang="hu-HU" dirty="0">
                <a:latin typeface="+mj-lt"/>
              </a:rPr>
              <a:t>• a nagyobbik gyermek, Peti, 18 éves, a közeli gimnáziumban tanul, és az érettségi vizsgájára készül.</a:t>
            </a:r>
          </a:p>
          <a:p>
            <a:pPr algn="ctr">
              <a:buNone/>
            </a:pPr>
            <a:r>
              <a:rPr lang="hu-HU" i="1" dirty="0">
                <a:solidFill>
                  <a:srgbClr val="E632B7"/>
                </a:solidFill>
                <a:latin typeface="+mj-lt"/>
              </a:rPr>
              <a:t>Hangsúlyozzuk, hogy a korábbi csoportokban összegyűjtött érveket használják fel a családi tanácskozás során.</a:t>
            </a:r>
          </a:p>
        </p:txBody>
      </p:sp>
    </p:spTree>
    <p:extLst>
      <p:ext uri="{BB962C8B-B14F-4D97-AF65-F5344CB8AC3E}">
        <p14:creationId xmlns:p14="http://schemas.microsoft.com/office/powerpoint/2010/main" val="859694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9344" y="5412162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888088" y="127196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 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51384" y="1268761"/>
            <a:ext cx="10513168" cy="485740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4. FELADAT</a:t>
            </a:r>
          </a:p>
          <a:p>
            <a:pPr marL="514350" indent="-514350" algn="ctr">
              <a:buNone/>
            </a:pPr>
            <a:r>
              <a:rPr lang="hu-HU" sz="2400" i="1" dirty="0">
                <a:latin typeface="+mj-lt"/>
              </a:rPr>
              <a:t>CSALÁDI KUPAKTANÁCS összeül</a:t>
            </a:r>
          </a:p>
          <a:p>
            <a:pPr>
              <a:buNone/>
            </a:pPr>
            <a:endParaRPr lang="hu-HU" sz="1400" dirty="0">
              <a:latin typeface="+mj-lt"/>
            </a:endParaRPr>
          </a:p>
          <a:p>
            <a:r>
              <a:rPr lang="hu-HU" dirty="0">
                <a:latin typeface="+mj-lt"/>
              </a:rPr>
              <a:t>A diákok a szerepkártya leírása alapján a szereplők bőrébe bújnak, a szerepkártyák információi és a korábban összegyűjtött szempontok alapján mérlegelnek, elmondják véleményüket, érvelnek. </a:t>
            </a:r>
          </a:p>
          <a:p>
            <a:r>
              <a:rPr lang="hu-HU" dirty="0">
                <a:latin typeface="+mj-lt"/>
              </a:rPr>
              <a:t>A családi tanácskozásra 10-12 perc van.</a:t>
            </a:r>
          </a:p>
          <a:p>
            <a:pPr marL="514350" indent="-514350" algn="ctr">
              <a:buNone/>
            </a:pPr>
            <a:endParaRPr lang="hu-HU" dirty="0"/>
          </a:p>
          <a:p>
            <a:pPr>
              <a:buNone/>
            </a:pPr>
            <a:endParaRPr lang="hu-HU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126" y="4245955"/>
            <a:ext cx="2767646" cy="206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5375920" y="4869160"/>
            <a:ext cx="3744416" cy="830997"/>
          </a:xfrm>
          <a:prstGeom prst="rect">
            <a:avLst/>
          </a:prstGeom>
          <a:noFill/>
          <a:ln w="19050">
            <a:solidFill>
              <a:srgbClr val="E632B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érvgyűjtés segítése</a:t>
            </a:r>
          </a:p>
        </p:txBody>
      </p:sp>
    </p:spTree>
    <p:extLst>
      <p:ext uri="{BB962C8B-B14F-4D97-AF65-F5344CB8AC3E}">
        <p14:creationId xmlns:p14="http://schemas.microsoft.com/office/powerpoint/2010/main" val="269176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6690" y="5445224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960096" y="81144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 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11424" y="1268761"/>
            <a:ext cx="9615266" cy="485740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4. FELADAT</a:t>
            </a:r>
          </a:p>
          <a:p>
            <a:pPr marL="514350" indent="-514350" algn="ctr">
              <a:buNone/>
            </a:pPr>
            <a:r>
              <a:rPr lang="hu-HU" sz="2600" i="1" dirty="0">
                <a:latin typeface="+mj-lt"/>
              </a:rPr>
              <a:t>CSALÁDOK BESZÁMOLÓJA</a:t>
            </a:r>
          </a:p>
          <a:p>
            <a:pPr marL="514350" indent="-514350" algn="ctr">
              <a:buNone/>
            </a:pPr>
            <a:endParaRPr lang="hu-HU" sz="1400" b="1" dirty="0">
              <a:latin typeface="+mj-lt"/>
            </a:endParaRPr>
          </a:p>
          <a:p>
            <a:pPr>
              <a:buNone/>
            </a:pPr>
            <a:r>
              <a:rPr lang="hu-HU" dirty="0">
                <a:latin typeface="+mj-lt"/>
              </a:rPr>
              <a:t>A csoportok döntéseinek ismertetése: </a:t>
            </a:r>
          </a:p>
          <a:p>
            <a:pPr>
              <a:buNone/>
            </a:pPr>
            <a:r>
              <a:rPr lang="hu-HU" dirty="0">
                <a:latin typeface="+mj-lt"/>
              </a:rPr>
              <a:t>    a 4 fős csoportok szóvivői egy - másfél percben ismertetik a döntést, és indokolják is azt.</a:t>
            </a:r>
          </a:p>
          <a:p>
            <a:pPr>
              <a:buNone/>
            </a:pPr>
            <a:endParaRPr lang="hu-HU" sz="1400" dirty="0">
              <a:latin typeface="+mj-lt"/>
            </a:endParaRPr>
          </a:p>
          <a:p>
            <a:pPr>
              <a:buNone/>
            </a:pPr>
            <a:r>
              <a:rPr lang="hu-HU" dirty="0">
                <a:latin typeface="+mj-lt"/>
              </a:rPr>
              <a:t>A feladat e szakaszának időigénye kb. 10 perc.</a:t>
            </a:r>
          </a:p>
          <a:p>
            <a:pPr marL="514350" indent="-514350" algn="ctr">
              <a:buNone/>
            </a:pPr>
            <a:endParaRPr lang="hu-HU" dirty="0"/>
          </a:p>
          <a:p>
            <a:pPr>
              <a:buNone/>
            </a:pPr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510" y="3407297"/>
            <a:ext cx="1512168" cy="151216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378797" y="4718566"/>
            <a:ext cx="4680520" cy="1200329"/>
          </a:xfrm>
          <a:prstGeom prst="rect">
            <a:avLst/>
          </a:prstGeom>
          <a:noFill/>
          <a:ln w="19050">
            <a:solidFill>
              <a:srgbClr val="E632B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beszámolók vezetése, visszajelzés az érvekre</a:t>
            </a:r>
          </a:p>
        </p:txBody>
      </p:sp>
    </p:spTree>
    <p:extLst>
      <p:ext uri="{BB962C8B-B14F-4D97-AF65-F5344CB8AC3E}">
        <p14:creationId xmlns:p14="http://schemas.microsoft.com/office/powerpoint/2010/main" val="1597257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0496" y="5445224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960096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 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51384" y="1484784"/>
            <a:ext cx="10297144" cy="4857403"/>
          </a:xfrm>
        </p:spPr>
        <p:txBody>
          <a:bodyPr>
            <a:normAutofit fontScale="85000" lnSpcReduction="10000"/>
          </a:bodyPr>
          <a:lstStyle/>
          <a:p>
            <a:pPr marL="514350" indent="-51435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4. FELADAT</a:t>
            </a:r>
          </a:p>
          <a:p>
            <a:pPr marL="514350" indent="-514350" algn="ctr">
              <a:buNone/>
            </a:pPr>
            <a:r>
              <a:rPr lang="hu-HU" sz="3100" i="1" dirty="0">
                <a:latin typeface="+mj-lt"/>
              </a:rPr>
              <a:t>CSALÁDOK BESZÁMOLÓJA</a:t>
            </a:r>
          </a:p>
          <a:p>
            <a:pPr marL="514350" indent="-514350" algn="ctr">
              <a:buNone/>
            </a:pPr>
            <a:r>
              <a:rPr lang="hu-HU" b="1" dirty="0">
                <a:latin typeface="+mj-lt"/>
              </a:rPr>
              <a:t>Lehetséges érvek Évi bankszámlája és bankkártyája mellett</a:t>
            </a:r>
          </a:p>
          <a:p>
            <a:pPr marL="514350" indent="-514350"/>
            <a:r>
              <a:rPr lang="hu-HU" dirty="0">
                <a:latin typeface="+mj-lt"/>
              </a:rPr>
              <a:t>Évi egy nagyvárosban tanul, ahol a bankkártya elfogadása széles körben működik.</a:t>
            </a:r>
          </a:p>
          <a:p>
            <a:pPr marL="514350" indent="-514350"/>
            <a:r>
              <a:rPr lang="hu-HU" dirty="0">
                <a:latin typeface="+mj-lt"/>
              </a:rPr>
              <a:t>Bármikor hozzáférhet a pénzéhez, amikor szükség van rá, a rendkívüli helyzetek is kezelhetőek így.</a:t>
            </a:r>
          </a:p>
          <a:p>
            <a:pPr marL="514350" indent="-514350"/>
            <a:r>
              <a:rPr lang="hu-HU" dirty="0">
                <a:latin typeface="+mj-lt"/>
              </a:rPr>
              <a:t>Nem kell nagy összegű készpénzt magánál tartania.</a:t>
            </a:r>
          </a:p>
          <a:p>
            <a:pPr marL="514350" indent="-514350"/>
            <a:r>
              <a:rPr lang="hu-HU" dirty="0">
                <a:latin typeface="+mj-lt"/>
              </a:rPr>
              <a:t>A bankkártyás fizetés költségei lehetnek alacsonyabbak, mint a készpénzesé.</a:t>
            </a:r>
          </a:p>
          <a:p>
            <a:pPr marL="514350" indent="-514350"/>
            <a:r>
              <a:rPr lang="hu-HU" dirty="0">
                <a:latin typeface="+mj-lt"/>
              </a:rPr>
              <a:t>A limitek beállításával megfontoltabb döntésekre késztethető Évi, illetve a bankkártya elvesztése esetén is biztonságosabb.</a:t>
            </a:r>
          </a:p>
          <a:p>
            <a:pPr marL="514350" indent="-514350"/>
            <a:r>
              <a:rPr lang="hu-HU" dirty="0">
                <a:latin typeface="+mj-lt"/>
              </a:rPr>
              <a:t>Fontolgatja a diákmunka lehetőségét, amihez szüksége lehet bankszámlára.</a:t>
            </a:r>
          </a:p>
          <a:p>
            <a:pPr marL="514350" indent="-514350"/>
            <a:r>
              <a:rPr lang="hu-HU" dirty="0">
                <a:latin typeface="+mj-lt"/>
              </a:rPr>
              <a:t>Évi korán megismerkedhet a korszerű pénzhasználat lehetőségeivel.</a:t>
            </a:r>
          </a:p>
          <a:p>
            <a:pPr marL="514350" indent="-514350" algn="ctr">
              <a:buNone/>
            </a:pPr>
            <a:endParaRPr lang="hu-HU" b="1" dirty="0"/>
          </a:p>
          <a:p>
            <a:pPr marL="514350" indent="-514350" algn="ctr">
              <a:buNone/>
            </a:pPr>
            <a:endParaRPr lang="hu-HU" dirty="0"/>
          </a:p>
          <a:p>
            <a:pPr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604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0496" y="5445224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888088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 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23392" y="1268761"/>
            <a:ext cx="10441160" cy="4857403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4. FELADAT</a:t>
            </a:r>
          </a:p>
          <a:p>
            <a:pPr marL="514350" indent="-514350" algn="ctr">
              <a:buNone/>
            </a:pPr>
            <a:r>
              <a:rPr lang="hu-HU" i="1" dirty="0">
                <a:latin typeface="+mj-lt"/>
              </a:rPr>
              <a:t>CSALÁDOK BESZÁMOLÓJA</a:t>
            </a:r>
          </a:p>
          <a:p>
            <a:pPr marL="514350" indent="-514350" algn="ctr">
              <a:buNone/>
            </a:pPr>
            <a:r>
              <a:rPr lang="hu-HU" b="1" dirty="0">
                <a:latin typeface="+mj-lt"/>
              </a:rPr>
              <a:t>Lehetséges érvek, hogy Évinek ne legyen bankszámlája és bankkártyája</a:t>
            </a:r>
          </a:p>
          <a:p>
            <a:pPr marL="514350" indent="-514350"/>
            <a:r>
              <a:rPr lang="hu-HU" dirty="0">
                <a:latin typeface="+mj-lt"/>
              </a:rPr>
              <a:t>Évi bevételei (szülőktől, nagyszülőktől érkező apanázs) jelenleg készpénzben érkeznek.</a:t>
            </a:r>
          </a:p>
          <a:p>
            <a:pPr marL="514350" indent="-514350"/>
            <a:r>
              <a:rPr lang="hu-HU" dirty="0">
                <a:latin typeface="+mj-lt"/>
              </a:rPr>
              <a:t> A számlanyitásnak és a hozzá kapcsolódó szolgáltatásoknak költsége lehet.</a:t>
            </a:r>
          </a:p>
          <a:p>
            <a:pPr marL="514350" indent="-514350"/>
            <a:r>
              <a:rPr lang="hu-HU" dirty="0">
                <a:latin typeface="+mj-lt"/>
              </a:rPr>
              <a:t>Évi tapasztalatlan még a pénzügyek terén, külön figyelmet igényel a pénzmozgások, költségek követése.</a:t>
            </a:r>
          </a:p>
          <a:p>
            <a:pPr marL="514350" indent="-514350"/>
            <a:r>
              <a:rPr lang="hu-HU" dirty="0">
                <a:latin typeface="+mj-lt"/>
              </a:rPr>
              <a:t>Évi néha szeleburdi, és hajlamos a könnyelmű döntésekre.</a:t>
            </a:r>
          </a:p>
          <a:p>
            <a:pPr marL="514350" indent="-514350"/>
            <a:r>
              <a:rPr lang="hu-HU" dirty="0">
                <a:latin typeface="+mj-lt"/>
              </a:rPr>
              <a:t>Ha nem vigyáz bankkártyájára, akkor visszaélhetnek a kártyájával.</a:t>
            </a:r>
          </a:p>
          <a:p>
            <a:pPr marL="514350" indent="-514350"/>
            <a:r>
              <a:rPr lang="hu-HU" dirty="0">
                <a:latin typeface="+mj-lt"/>
              </a:rPr>
              <a:t>Amíg nincs önálló jövedelme (diákmunka), addig indokolatlan, hogy bankszámlája legyen.</a:t>
            </a:r>
          </a:p>
          <a:p>
            <a:pPr marL="514350" indent="-514350" algn="ctr">
              <a:buNone/>
            </a:pPr>
            <a:endParaRPr lang="hu-HU" dirty="0">
              <a:latin typeface="+mj-lt"/>
            </a:endParaRPr>
          </a:p>
          <a:p>
            <a:pPr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650652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6640" y="5465508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7176120" y="105007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 err="1">
                <a:solidFill>
                  <a:schemeClr val="bg1"/>
                </a:solidFill>
              </a:rPr>
              <a:t>Bankoljunk</a:t>
            </a:r>
            <a:r>
              <a:rPr lang="hu-HU" sz="2800" dirty="0">
                <a:solidFill>
                  <a:schemeClr val="bg1"/>
                </a:solidFill>
              </a:rPr>
              <a:t> okosan!</a:t>
            </a:r>
          </a:p>
          <a:p>
            <a:pPr lvl="0"/>
            <a:r>
              <a:rPr lang="hu-HU" sz="2800" dirty="0">
                <a:solidFill>
                  <a:schemeClr val="bg1"/>
                </a:solidFill>
              </a:rPr>
              <a:t> – korszerű pénzkezelés</a:t>
            </a:r>
            <a:endParaRPr lang="hu-HU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7408" y="1268761"/>
            <a:ext cx="10441160" cy="485740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hu-HU" b="1" dirty="0">
                <a:solidFill>
                  <a:srgbClr val="FF3399"/>
                </a:solidFill>
                <a:latin typeface="+mj-lt"/>
              </a:rPr>
              <a:t>4. FELADAT</a:t>
            </a:r>
          </a:p>
          <a:p>
            <a:pPr marL="514350" indent="-514350" algn="ctr">
              <a:buNone/>
            </a:pPr>
            <a:r>
              <a:rPr lang="hu-HU" i="1" dirty="0">
                <a:latin typeface="+mj-lt"/>
              </a:rPr>
              <a:t>Összefoglalás</a:t>
            </a:r>
          </a:p>
          <a:p>
            <a:pPr marL="514350" indent="-514350" algn="ctr">
              <a:buNone/>
            </a:pPr>
            <a:r>
              <a:rPr lang="hu-HU" b="1" dirty="0">
                <a:latin typeface="+mj-lt"/>
              </a:rPr>
              <a:t>A döntést megalapozó tényezők hangsúlyozása:</a:t>
            </a:r>
          </a:p>
          <a:p>
            <a:pPr marL="514350" indent="-514350">
              <a:buNone/>
            </a:pPr>
            <a:endParaRPr lang="hu-H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50" y="4705468"/>
            <a:ext cx="3831551" cy="175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1055440" y="2852936"/>
            <a:ext cx="96125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32157"/>
                </a:solidFill>
              </a:rPr>
              <a:t>Évi pénzhasználatáról vezessen feljegyzést (pl. egy hónapon keresztül)!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32157"/>
                </a:solidFill>
              </a:rPr>
              <a:t>Évi tekintse át (pl. Peti segítségével) a banki ajánlatokat, nézze meg, hogy milyen költséggel, milyen tranzakciókra használható a bankkártya!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32157"/>
                </a:solidFill>
              </a:rPr>
              <a:t>Végezzen összehasonlítást, használja pl. a kalkulátorok adta lehetőségeket, számoljon be a kapott eredményről!</a:t>
            </a:r>
          </a:p>
        </p:txBody>
      </p:sp>
      <p:sp>
        <p:nvSpPr>
          <p:cNvPr id="3" name="Téglalap 2"/>
          <p:cNvSpPr/>
          <p:nvPr/>
        </p:nvSpPr>
        <p:spPr>
          <a:xfrm>
            <a:off x="4727848" y="5013176"/>
            <a:ext cx="5272827" cy="1200329"/>
          </a:xfrm>
          <a:prstGeom prst="rect">
            <a:avLst/>
          </a:prstGeom>
          <a:ln w="19050">
            <a:solidFill>
              <a:srgbClr val="E632B7"/>
            </a:solidFill>
          </a:ln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összegzés és/vagy az összehasonlítás fontosságának hangsúlyozása</a:t>
            </a:r>
          </a:p>
        </p:txBody>
      </p:sp>
    </p:spTree>
    <p:extLst>
      <p:ext uri="{BB962C8B-B14F-4D97-AF65-F5344CB8AC3E}">
        <p14:creationId xmlns:p14="http://schemas.microsoft.com/office/powerpoint/2010/main" val="397362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8488" y="5445224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384032" y="10409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u-HU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932814" y="1438164"/>
            <a:ext cx="1022513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b="1" i="1" dirty="0">
                <a:solidFill>
                  <a:schemeClr val="accent1"/>
                </a:solidFill>
                <a:latin typeface="+mj-lt"/>
              </a:rPr>
              <a:t>A banki önkéntesek szerepe:</a:t>
            </a:r>
          </a:p>
          <a:p>
            <a:r>
              <a:rPr lang="hu-HU" dirty="0">
                <a:latin typeface="+mj-lt"/>
              </a:rPr>
              <a:t>Az óratervek megvalósításához a Pénz7-re banki önkéntesek segítségét is kérhetik az iskolák, ezért a segédletekben erre utaló megjegyzések is találhatóak. </a:t>
            </a:r>
          </a:p>
          <a:p>
            <a:r>
              <a:rPr lang="hu-HU" sz="2400" dirty="0">
                <a:latin typeface="+mj-lt"/>
              </a:rPr>
              <a:t>Az órák természetesen megtarthatók az önkéntesek közreműködése nélkül is, de az iskola kapcsolatrendszerében található szakemberek </a:t>
            </a:r>
            <a:r>
              <a:rPr lang="es-ES" sz="2400" dirty="0">
                <a:latin typeface="+mj-lt"/>
              </a:rPr>
              <a:t>a későbbiekben is segíthetik a témák feldolgozását.</a:t>
            </a:r>
            <a:endParaRPr lang="hu-HU" sz="2400" dirty="0">
              <a:latin typeface="+mj-lt"/>
            </a:endParaRPr>
          </a:p>
          <a:p>
            <a:r>
              <a:rPr lang="hu-HU" i="1" dirty="0">
                <a:solidFill>
                  <a:srgbClr val="FF3399"/>
                </a:solidFill>
                <a:latin typeface="+mj-lt"/>
              </a:rPr>
              <a:t>Az önkéntes és a szaktanár EGYÜTT tartja az órát, nem az önkéntes önállóan! </a:t>
            </a:r>
            <a:r>
              <a:rPr lang="hu-HU" i="1" dirty="0">
                <a:solidFill>
                  <a:srgbClr val="FF3399"/>
                </a:solidFill>
                <a:latin typeface="+mj-lt"/>
                <a:sym typeface="Wingdings" panose="05000000000000000000" pitchFamily="2" charset="2"/>
              </a:rPr>
              <a:t> ELŐZETES </a:t>
            </a:r>
            <a:r>
              <a:rPr lang="hu-HU" b="1" i="1" dirty="0">
                <a:solidFill>
                  <a:srgbClr val="FF3399"/>
                </a:solidFill>
                <a:latin typeface="+mj-lt"/>
                <a:sym typeface="Wingdings" panose="05000000000000000000" pitchFamily="2" charset="2"/>
              </a:rPr>
              <a:t>EGYEZTETÉS </a:t>
            </a:r>
            <a:r>
              <a:rPr lang="hu-HU" i="1" dirty="0">
                <a:solidFill>
                  <a:srgbClr val="FF3399"/>
                </a:solidFill>
                <a:latin typeface="+mj-lt"/>
                <a:sym typeface="Wingdings" panose="05000000000000000000" pitchFamily="2" charset="2"/>
              </a:rPr>
              <a:t>FONTOS</a:t>
            </a:r>
          </a:p>
          <a:p>
            <a:r>
              <a:rPr lang="hu-HU" i="1" dirty="0">
                <a:latin typeface="+mj-lt"/>
                <a:sym typeface="Wingdings" panose="05000000000000000000" pitchFamily="2" charset="2"/>
              </a:rPr>
              <a:t>Mindent a diákok nyelvén, a korosztályi sajátosságok szerint magyarázzunk el</a:t>
            </a:r>
            <a:endParaRPr lang="hu-HU" i="1" dirty="0">
              <a:latin typeface="+mj-lt"/>
            </a:endParaRPr>
          </a:p>
          <a:p>
            <a:pPr algn="ctr">
              <a:buNone/>
            </a:pPr>
            <a:endParaRPr lang="hu-HU" i="1" dirty="0">
              <a:solidFill>
                <a:srgbClr val="C00000"/>
              </a:solidFill>
            </a:endParaRP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464152" y="3326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Banki önkéntesek</a:t>
            </a:r>
          </a:p>
        </p:txBody>
      </p:sp>
    </p:spTree>
    <p:extLst>
      <p:ext uri="{BB962C8B-B14F-4D97-AF65-F5344CB8AC3E}">
        <p14:creationId xmlns:p14="http://schemas.microsoft.com/office/powerpoint/2010/main" val="2084720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6672064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solidFill>
                  <a:prstClr val="white"/>
                </a:solidFill>
                <a:latin typeface="Calibri"/>
              </a:rPr>
              <a:t>KITEKINTÉS: </a:t>
            </a:r>
          </a:p>
          <a:p>
            <a:pPr>
              <a:defRPr/>
            </a:pPr>
            <a:r>
              <a:rPr lang="hu-HU" sz="2400" b="1" dirty="0">
                <a:solidFill>
                  <a:prstClr val="white"/>
                </a:solidFill>
                <a:latin typeface="Calibri"/>
              </a:rPr>
              <a:t>Bankszámlák diákoknak (2016)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8140"/>
              </p:ext>
            </p:extLst>
          </p:nvPr>
        </p:nvGraphicFramePr>
        <p:xfrm>
          <a:off x="1864639" y="1227097"/>
          <a:ext cx="8361485" cy="526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297">
                  <a:extLst>
                    <a:ext uri="{9D8B030D-6E8A-4147-A177-3AD203B41FA5}">
                      <a16:colId xmlns:a16="http://schemas.microsoft.com/office/drawing/2014/main" xmlns="" val="3166818160"/>
                    </a:ext>
                  </a:extLst>
                </a:gridCol>
                <a:gridCol w="1672297">
                  <a:extLst>
                    <a:ext uri="{9D8B030D-6E8A-4147-A177-3AD203B41FA5}">
                      <a16:colId xmlns:a16="http://schemas.microsoft.com/office/drawing/2014/main" xmlns="" val="4119131764"/>
                    </a:ext>
                  </a:extLst>
                </a:gridCol>
                <a:gridCol w="1672297">
                  <a:extLst>
                    <a:ext uri="{9D8B030D-6E8A-4147-A177-3AD203B41FA5}">
                      <a16:colId xmlns:a16="http://schemas.microsoft.com/office/drawing/2014/main" xmlns="" val="3528356665"/>
                    </a:ext>
                  </a:extLst>
                </a:gridCol>
                <a:gridCol w="1672297">
                  <a:extLst>
                    <a:ext uri="{9D8B030D-6E8A-4147-A177-3AD203B41FA5}">
                      <a16:colId xmlns:a16="http://schemas.microsoft.com/office/drawing/2014/main" xmlns="" val="2287630003"/>
                    </a:ext>
                  </a:extLst>
                </a:gridCol>
                <a:gridCol w="1672297">
                  <a:extLst>
                    <a:ext uri="{9D8B030D-6E8A-4147-A177-3AD203B41FA5}">
                      <a16:colId xmlns:a16="http://schemas.microsoft.com/office/drawing/2014/main" xmlns="" val="3435730878"/>
                    </a:ext>
                  </a:extLst>
                </a:gridCol>
              </a:tblGrid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Termék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Korosztály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Havi összköltség (kezdetben)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Éves összköltség (később)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Számlavezetési díj (kezdetben)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811890062"/>
                  </a:ext>
                </a:extLst>
              </a:tr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509589273"/>
                  </a:ext>
                </a:extLst>
              </a:tr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 Ft (jóváírják)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155455803"/>
                  </a:ext>
                </a:extLst>
              </a:tr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562464158"/>
                  </a:ext>
                </a:extLst>
              </a:tr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5990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529525335"/>
                  </a:ext>
                </a:extLst>
              </a:tr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4038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Ft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73501208"/>
                  </a:ext>
                </a:extLst>
              </a:tr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4988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 Ft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40531003"/>
                  </a:ext>
                </a:extLst>
              </a:tr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7 866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 Ft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541228792"/>
                  </a:ext>
                </a:extLst>
              </a:tr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1440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590221947"/>
                  </a:ext>
                </a:extLst>
              </a:tr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1920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Ft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430647388"/>
                  </a:ext>
                </a:extLst>
              </a:tr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2688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Ft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140219009"/>
                  </a:ext>
                </a:extLst>
              </a:tr>
              <a:tr h="4156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3009 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Ft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248133288"/>
                  </a:ext>
                </a:extLst>
              </a:tr>
            </a:tbl>
          </a:graphicData>
        </a:graphic>
      </p:graphicFrame>
      <p:pic>
        <p:nvPicPr>
          <p:cNvPr id="4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4774" y="5471805"/>
            <a:ext cx="1419817" cy="9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38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5373216"/>
            <a:ext cx="1419817" cy="992777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045382" y="103870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solidFill>
                  <a:prstClr val="white"/>
                </a:solidFill>
                <a:latin typeface="Calibri"/>
              </a:rPr>
              <a:t>KITEKINTÉS - A témához kapcsolódó webhelyek</a:t>
            </a:r>
          </a:p>
        </p:txBody>
      </p:sp>
      <p:sp>
        <p:nvSpPr>
          <p:cNvPr id="5" name="Tartalom helye 2"/>
          <p:cNvSpPr>
            <a:spLocks noGrp="1"/>
          </p:cNvSpPr>
          <p:nvPr>
            <p:ph sz="quarter" idx="1"/>
          </p:nvPr>
        </p:nvSpPr>
        <p:spPr>
          <a:xfrm>
            <a:off x="479376" y="1196752"/>
            <a:ext cx="10441160" cy="5445679"/>
          </a:xfrm>
        </p:spPr>
        <p:txBody>
          <a:bodyPr>
            <a:normAutofit/>
          </a:bodyPr>
          <a:lstStyle/>
          <a:p>
            <a:r>
              <a:rPr lang="hu-HU" dirty="0">
                <a:latin typeface="+mj-lt"/>
              </a:rPr>
              <a:t>Bankszámlával kapcsolatos információk</a:t>
            </a:r>
          </a:p>
          <a:p>
            <a:pPr marL="0" indent="0">
              <a:buNone/>
            </a:pPr>
            <a:r>
              <a:rPr lang="hu-HU" u="sng" baseline="30000" dirty="0">
                <a:latin typeface="+mj-lt"/>
                <a:hlinkClick r:id="rId3"/>
              </a:rPr>
              <a:t>https://www.mnb.hu/fogyasztovedelem/dontenem-kell/alapveto-penzugyeink/bankszamlak</a:t>
            </a:r>
            <a:endParaRPr lang="hu-HU" u="sng" baseline="30000" dirty="0">
              <a:latin typeface="+mj-lt"/>
            </a:endParaRPr>
          </a:p>
          <a:p>
            <a:pPr marL="0" indent="0">
              <a:buNone/>
            </a:pPr>
            <a:r>
              <a:rPr lang="hu-HU" sz="1800" dirty="0">
                <a:latin typeface="+mj-lt"/>
                <a:hlinkClick r:id="rId4"/>
              </a:rPr>
              <a:t>https://www.youtube.com/watch?v=Vie5LVsbX1Y</a:t>
            </a:r>
            <a:endParaRPr lang="hu-HU" sz="1800" dirty="0">
              <a:latin typeface="+mj-lt"/>
            </a:endParaRPr>
          </a:p>
          <a:p>
            <a:r>
              <a:rPr lang="hu-HU" dirty="0">
                <a:latin typeface="+mj-lt"/>
              </a:rPr>
              <a:t>Bankkártyával kapcsolatos információk</a:t>
            </a:r>
          </a:p>
          <a:p>
            <a:pPr marL="0" indent="0">
              <a:buNone/>
            </a:pPr>
            <a:r>
              <a:rPr lang="hu-HU" u="sng" baseline="30000" dirty="0">
                <a:latin typeface="+mj-lt"/>
                <a:hlinkClick r:id="rId5"/>
              </a:rPr>
              <a:t>https://www.mnb.hu/fogyasztovedelem/dontenem-kell/alapveto-penzugyeink/bankkartyak</a:t>
            </a:r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Számlacsomagok összehasonlítása</a:t>
            </a:r>
          </a:p>
          <a:p>
            <a:pPr marL="0" indent="0">
              <a:buNone/>
            </a:pPr>
            <a:r>
              <a:rPr lang="hu-HU" u="sng" baseline="30000" dirty="0">
                <a:latin typeface="+mj-lt"/>
                <a:hlinkClick r:id="rId6"/>
              </a:rPr>
              <a:t>http://alk.mnb.hu/fogyasztoknak/alkalmazasok/szvp</a:t>
            </a:r>
            <a:endParaRPr lang="hu-HU" dirty="0">
              <a:latin typeface="+mj-lt"/>
            </a:endParaRPr>
          </a:p>
          <a:p>
            <a:pPr marL="0" indent="0">
              <a:buNone/>
            </a:pPr>
            <a:r>
              <a:rPr lang="hu-HU" u="sng" baseline="30000" dirty="0">
                <a:latin typeface="+mj-lt"/>
                <a:hlinkClick r:id="rId7"/>
              </a:rPr>
              <a:t>https://www.bankracio.hu/</a:t>
            </a:r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Pénziránytű Alapítvány, BankVelem program</a:t>
            </a:r>
          </a:p>
          <a:p>
            <a:pPr marL="0" indent="0">
              <a:buNone/>
            </a:pPr>
            <a:r>
              <a:rPr lang="hu-HU" u="sng" baseline="30000" dirty="0">
                <a:latin typeface="+mj-lt"/>
                <a:hlinkClick r:id="rId8"/>
              </a:rPr>
              <a:t>http://www.penziranytu.hu/bankvelem</a:t>
            </a:r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Nemzeti Fogyasztóvédelmi Hivatal Okoskosár gyerekeknek</a:t>
            </a:r>
          </a:p>
          <a:p>
            <a:pPr marL="0" indent="0">
              <a:buNone/>
            </a:pPr>
            <a:r>
              <a:rPr lang="hu-HU" u="sng" baseline="30000" dirty="0">
                <a:latin typeface="+mj-lt"/>
                <a:hlinkClick r:id="rId9"/>
              </a:rPr>
              <a:t>http://www.nfh.hu/node/177</a:t>
            </a:r>
            <a:endParaRPr lang="hu-HU" dirty="0">
              <a:latin typeface="+mj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48619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981198" y="1628800"/>
            <a:ext cx="8229600" cy="3107390"/>
          </a:xfrm>
        </p:spPr>
        <p:txBody>
          <a:bodyPr/>
          <a:lstStyle/>
          <a:p>
            <a:pPr marL="0" indent="0" algn="ctr">
              <a:buNone/>
            </a:pPr>
            <a:r>
              <a:rPr lang="hu-HU" sz="4800" b="1" dirty="0">
                <a:solidFill>
                  <a:srgbClr val="232157"/>
                </a:solidFill>
              </a:rPr>
              <a:t>Köszönöm a figyelmet!</a:t>
            </a:r>
          </a:p>
          <a:p>
            <a:pPr marL="0" indent="0" algn="ctr">
              <a:buNone/>
            </a:pPr>
            <a:r>
              <a:rPr lang="hu-HU" sz="3600" dirty="0">
                <a:solidFill>
                  <a:srgbClr val="232157"/>
                </a:solidFill>
                <a:hlinkClick r:id="rId2"/>
              </a:rPr>
              <a:t>www.penz7.hu</a:t>
            </a:r>
            <a:endParaRPr lang="hu-HU" sz="3600" dirty="0">
              <a:solidFill>
                <a:srgbClr val="232157"/>
              </a:solidFill>
            </a:endParaRPr>
          </a:p>
          <a:p>
            <a:pPr marL="0" indent="0" algn="ctr">
              <a:buNone/>
            </a:pPr>
            <a:endParaRPr lang="hu-HU" sz="3600" dirty="0">
              <a:solidFill>
                <a:srgbClr val="232157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45" y="3717033"/>
            <a:ext cx="3249707" cy="22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02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 ÜZENETEK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5440" y="1268760"/>
            <a:ext cx="972108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u="sng" dirty="0">
                <a:solidFill>
                  <a:srgbClr val="E632B7"/>
                </a:solidFill>
                <a:latin typeface="+mj-lt"/>
              </a:rPr>
              <a:t>5-6. és 7-8. osztályosok: </a:t>
            </a:r>
          </a:p>
          <a:p>
            <a:r>
              <a:rPr lang="hu-HU" sz="2400" dirty="0">
                <a:latin typeface="+mj-lt"/>
              </a:rPr>
              <a:t>Hogy kerül a pénz a bankszámlára?</a:t>
            </a:r>
          </a:p>
          <a:p>
            <a:r>
              <a:rPr lang="hu-HU" sz="2400" dirty="0">
                <a:latin typeface="+mj-lt"/>
              </a:rPr>
              <a:t>Hogy kerül a pénz a bankkártyára? (betéti kártya)</a:t>
            </a:r>
          </a:p>
          <a:p>
            <a:r>
              <a:rPr lang="hu-HU" sz="2400" dirty="0">
                <a:latin typeface="+mj-lt"/>
              </a:rPr>
              <a:t>Mi szólhat a készpénzes fizetés és mi a bankszámlához kötődő fizetések mellett?</a:t>
            </a:r>
          </a:p>
          <a:p>
            <a:pPr marL="0" indent="0">
              <a:buNone/>
            </a:pPr>
            <a:endParaRPr lang="hu-HU" sz="1200" dirty="0">
              <a:latin typeface="+mj-lt"/>
            </a:endParaRPr>
          </a:p>
          <a:p>
            <a:pPr marL="0" indent="0">
              <a:buNone/>
            </a:pPr>
            <a:r>
              <a:rPr lang="hu-HU" sz="2400" b="1" u="sng" dirty="0">
                <a:solidFill>
                  <a:srgbClr val="E632B7"/>
                </a:solidFill>
                <a:latin typeface="+mj-lt"/>
              </a:rPr>
              <a:t>9-11. osztályosok:</a:t>
            </a:r>
          </a:p>
          <a:p>
            <a:r>
              <a:rPr lang="hu-HU" sz="2400" dirty="0">
                <a:latin typeface="+mj-lt"/>
              </a:rPr>
              <a:t>Milyen érvek szólnak a készpénzes és melyek a bankszámlához kötődő fizetések mellett?</a:t>
            </a:r>
          </a:p>
          <a:p>
            <a:r>
              <a:rPr lang="hu-HU" sz="2400" dirty="0">
                <a:latin typeface="+mj-lt"/>
              </a:rPr>
              <a:t>Milyen bankkártya típusok vannak? (főleg betéti!)</a:t>
            </a:r>
          </a:p>
          <a:p>
            <a:r>
              <a:rPr lang="hu-HU" sz="2400" dirty="0">
                <a:latin typeface="+mj-lt"/>
              </a:rPr>
              <a:t>Mindig mérlegeljünk és saját szokásaink, igényeink szerint </a:t>
            </a:r>
            <a:r>
              <a:rPr lang="hu-HU" sz="2400" dirty="0" err="1">
                <a:latin typeface="+mj-lt"/>
              </a:rPr>
              <a:t>döntsünk</a:t>
            </a:r>
            <a:r>
              <a:rPr lang="hu-HU" sz="2400" dirty="0">
                <a:latin typeface="+mj-lt"/>
              </a:rPr>
              <a:t>! </a:t>
            </a:r>
            <a:r>
              <a:rPr lang="hu-HU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hu-HU" sz="2400" dirty="0">
                <a:latin typeface="+mj-lt"/>
              </a:rPr>
              <a:t>Melyek a bank-, bankszámla-, bankkártya választás szempontjai?</a:t>
            </a:r>
          </a:p>
          <a:p>
            <a:pPr marL="0" indent="0">
              <a:buNone/>
            </a:pPr>
            <a:endParaRPr lang="hu-HU" sz="1200" dirty="0">
              <a:latin typeface="+mj-lt"/>
            </a:endParaRPr>
          </a:p>
          <a:p>
            <a:pPr marL="0" indent="0" algn="ctr">
              <a:buNone/>
            </a:pPr>
            <a:r>
              <a:rPr lang="hu-HU" sz="2400" b="1" i="1" dirty="0">
                <a:solidFill>
                  <a:srgbClr val="E632B7"/>
                </a:solidFill>
                <a:latin typeface="+mj-lt"/>
              </a:rPr>
              <a:t> BANKOLJUNK OKOSAN!</a:t>
            </a:r>
          </a:p>
        </p:txBody>
      </p:sp>
      <p:pic>
        <p:nvPicPr>
          <p:cNvPr id="4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0496" y="5445224"/>
            <a:ext cx="1419817" cy="9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56" y="5229200"/>
            <a:ext cx="1763688" cy="1233221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2764904"/>
          </a:xfrm>
        </p:spPr>
        <p:txBody>
          <a:bodyPr/>
          <a:lstStyle/>
          <a:p>
            <a:pPr marL="0" indent="0" algn="ctr">
              <a:buNone/>
            </a:pPr>
            <a:r>
              <a:rPr lang="hu-HU" sz="3600" b="1" dirty="0">
                <a:latin typeface="+mj-lt"/>
              </a:rPr>
              <a:t>Felső tagozat</a:t>
            </a:r>
          </a:p>
          <a:p>
            <a:pPr marL="0" indent="0" algn="ctr">
              <a:buNone/>
            </a:pPr>
            <a:r>
              <a:rPr lang="hu-HU" sz="4600" b="1" dirty="0">
                <a:solidFill>
                  <a:srgbClr val="F07E36"/>
                </a:solidFill>
                <a:latin typeface="+mj-lt"/>
              </a:rPr>
              <a:t>5-6. osztály</a:t>
            </a:r>
          </a:p>
          <a:p>
            <a:pPr marL="0" indent="0" algn="ctr">
              <a:buNone/>
            </a:pPr>
            <a:endParaRPr lang="hu-HU" sz="5400" b="1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847528" y="2996952"/>
            <a:ext cx="8208912" cy="0"/>
          </a:xfrm>
          <a:prstGeom prst="line">
            <a:avLst/>
          </a:prstGeom>
          <a:ln>
            <a:solidFill>
              <a:srgbClr val="F07E3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49" y="3439457"/>
            <a:ext cx="26955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3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5445224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528048" y="116632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Az óra részei: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67408" y="1982738"/>
            <a:ext cx="1072919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hu-HU" sz="1200" b="1" dirty="0"/>
          </a:p>
          <a:p>
            <a:pPr>
              <a:spcAft>
                <a:spcPts val="1800"/>
              </a:spcAft>
            </a:pPr>
            <a:r>
              <a:rPr lang="hu-HU" sz="2400" b="1" dirty="0"/>
              <a:t>1. FELADAT: </a:t>
            </a:r>
            <a:r>
              <a:rPr lang="hu-HU" sz="2400" b="1" dirty="0">
                <a:solidFill>
                  <a:srgbClr val="F07E36"/>
                </a:solidFill>
              </a:rPr>
              <a:t>KULCSSZÓ</a:t>
            </a:r>
            <a:r>
              <a:rPr lang="hu-HU" sz="2400" b="1" dirty="0"/>
              <a:t> - </a:t>
            </a:r>
            <a:r>
              <a:rPr lang="hu-HU" sz="2400" dirty="0"/>
              <a:t>5-7 perc</a:t>
            </a:r>
          </a:p>
          <a:p>
            <a:pPr marL="514350" indent="-514350">
              <a:spcAft>
                <a:spcPts val="1800"/>
              </a:spcAft>
            </a:pPr>
            <a:r>
              <a:rPr lang="hu-HU" sz="2400" b="1" dirty="0"/>
              <a:t>2. FELADAT: </a:t>
            </a:r>
            <a:r>
              <a:rPr lang="hu-HU" sz="2400" b="1" dirty="0">
                <a:solidFill>
                  <a:srgbClr val="F07E36"/>
                </a:solidFill>
              </a:rPr>
              <a:t>CSALÁDI PÉNZÜGYEK </a:t>
            </a:r>
            <a:r>
              <a:rPr lang="hu-HU" sz="2400" b="1" dirty="0"/>
              <a:t>- </a:t>
            </a:r>
            <a:r>
              <a:rPr lang="hu-HU" sz="2400" dirty="0"/>
              <a:t>16-18 perc</a:t>
            </a:r>
          </a:p>
          <a:p>
            <a:pPr>
              <a:spcAft>
                <a:spcPts val="1800"/>
              </a:spcAft>
            </a:pPr>
            <a:r>
              <a:rPr lang="hu-HU" sz="2400" b="1" dirty="0"/>
              <a:t>3. FELADAT: </a:t>
            </a:r>
            <a:r>
              <a:rPr lang="hu-HU" sz="2400" b="1" dirty="0">
                <a:solidFill>
                  <a:srgbClr val="F07E36"/>
                </a:solidFill>
              </a:rPr>
              <a:t>MIÉRT ÉS HOGYAN MŰKÖDIK A BANKSZÁMLA, BANKKÁRTYA? </a:t>
            </a:r>
            <a:r>
              <a:rPr lang="hu-HU" sz="2400" b="1" dirty="0"/>
              <a:t>- </a:t>
            </a:r>
            <a:r>
              <a:rPr lang="hu-HU" sz="2400" dirty="0"/>
              <a:t>6 perc</a:t>
            </a:r>
          </a:p>
          <a:p>
            <a:pPr>
              <a:spcAft>
                <a:spcPts val="1800"/>
              </a:spcAft>
            </a:pPr>
            <a:r>
              <a:rPr lang="hu-HU" sz="2400" b="1" dirty="0"/>
              <a:t>4. FELADAT: </a:t>
            </a:r>
            <a:r>
              <a:rPr lang="hu-HU" sz="2400" b="1" dirty="0">
                <a:solidFill>
                  <a:srgbClr val="F07E36"/>
                </a:solidFill>
              </a:rPr>
              <a:t>AZ A TITOKZATOS BANKSZÁMLA… </a:t>
            </a:r>
            <a:r>
              <a:rPr lang="hu-HU" sz="2400" dirty="0"/>
              <a:t>- 13-14 perc</a:t>
            </a:r>
          </a:p>
          <a:p>
            <a:pPr>
              <a:spcAft>
                <a:spcPts val="1800"/>
              </a:spcAft>
            </a:pPr>
            <a:r>
              <a:rPr lang="hu-HU" sz="2400" b="1" dirty="0"/>
              <a:t>5. FELADAT: </a:t>
            </a:r>
            <a:r>
              <a:rPr lang="hu-HU" sz="2400" b="1" dirty="0">
                <a:solidFill>
                  <a:srgbClr val="F07E36"/>
                </a:solidFill>
              </a:rPr>
              <a:t>MELYIKET VÁLASSZAM? </a:t>
            </a:r>
            <a:r>
              <a:rPr lang="hu-HU" sz="2400" dirty="0">
                <a:solidFill>
                  <a:srgbClr val="232157"/>
                </a:solidFill>
              </a:rPr>
              <a:t>-</a:t>
            </a:r>
            <a:r>
              <a:rPr lang="hu-HU" sz="2400" b="1" dirty="0"/>
              <a:t> </a:t>
            </a:r>
            <a:r>
              <a:rPr lang="hu-HU" sz="2400" dirty="0"/>
              <a:t>2-3 perc</a:t>
            </a:r>
          </a:p>
          <a:p>
            <a:pPr>
              <a:spcAft>
                <a:spcPts val="1800"/>
              </a:spcAft>
            </a:pP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41535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528" y="5403469"/>
            <a:ext cx="1419817" cy="99277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384032" y="88514"/>
            <a:ext cx="4622619" cy="98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b="1" dirty="0">
                <a:solidFill>
                  <a:prstClr val="white"/>
                </a:solidFill>
                <a:latin typeface="Calibri"/>
              </a:rPr>
              <a:t>1. Kulcsszó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09" y="1406600"/>
            <a:ext cx="760456" cy="10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7" y="1318251"/>
            <a:ext cx="1546982" cy="16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37" y="2443271"/>
            <a:ext cx="1728192" cy="15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4" y="3402245"/>
            <a:ext cx="1317908" cy="18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79" y="4199759"/>
            <a:ext cx="1642540" cy="112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28" y="1530623"/>
            <a:ext cx="2021307" cy="87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2506315" y="3322751"/>
            <a:ext cx="1326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4800" b="1" dirty="0">
                <a:solidFill>
                  <a:srgbClr val="C00000"/>
                </a:solidFill>
                <a:latin typeface="Calibri"/>
              </a:rPr>
              <a:t>????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2015332" y="2721819"/>
            <a:ext cx="528134" cy="573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endCxn id="14" idx="0"/>
          </p:cNvCxnSpPr>
          <p:nvPr/>
        </p:nvCxnSpPr>
        <p:spPr>
          <a:xfrm flipH="1">
            <a:off x="3169317" y="2574756"/>
            <a:ext cx="817956" cy="747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10" idx="1"/>
            <a:endCxn id="14" idx="3"/>
          </p:cNvCxnSpPr>
          <p:nvPr/>
        </p:nvCxnSpPr>
        <p:spPr>
          <a:xfrm flipH="1">
            <a:off x="3832319" y="3223065"/>
            <a:ext cx="1018018" cy="515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cxnSpLocks/>
          </p:cNvCxnSpPr>
          <p:nvPr/>
        </p:nvCxnSpPr>
        <p:spPr>
          <a:xfrm flipH="1" flipV="1">
            <a:off x="3792469" y="4034047"/>
            <a:ext cx="389607" cy="259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V="1">
            <a:off x="2085063" y="4137054"/>
            <a:ext cx="532595" cy="366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8375167" y="1922624"/>
            <a:ext cx="352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200" b="1" dirty="0">
                <a:solidFill>
                  <a:srgbClr val="232157"/>
                </a:solidFill>
                <a:latin typeface="Calibri"/>
              </a:rPr>
              <a:t>Csak a feladat elvégzése </a:t>
            </a:r>
          </a:p>
          <a:p>
            <a:pPr>
              <a:defRPr/>
            </a:pPr>
            <a:r>
              <a:rPr lang="hu-HU" sz="2200" b="1" dirty="0">
                <a:solidFill>
                  <a:srgbClr val="232157"/>
                </a:solidFill>
                <a:latin typeface="Calibri"/>
              </a:rPr>
              <a:t>után derül ki az óra témája!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8375167" y="2801853"/>
            <a:ext cx="37241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200" u="sng" dirty="0">
                <a:solidFill>
                  <a:srgbClr val="232157"/>
                </a:solidFill>
                <a:latin typeface="Calibri"/>
              </a:rPr>
              <a:t>Rövid beszélgetés a bankról</a:t>
            </a:r>
            <a:r>
              <a:rPr lang="hu-HU" sz="2200" dirty="0">
                <a:solidFill>
                  <a:srgbClr val="232157"/>
                </a:solidFill>
                <a:latin typeface="Calibri"/>
              </a:rPr>
              <a:t>:</a:t>
            </a:r>
          </a:p>
          <a:p>
            <a:pPr>
              <a:defRPr/>
            </a:pPr>
            <a:r>
              <a:rPr lang="hu-HU" sz="2200" dirty="0">
                <a:solidFill>
                  <a:srgbClr val="232157"/>
                </a:solidFill>
                <a:latin typeface="Calibri"/>
              </a:rPr>
              <a:t>Ki járt már bankban ?</a:t>
            </a:r>
          </a:p>
          <a:p>
            <a:pPr>
              <a:defRPr/>
            </a:pPr>
            <a:r>
              <a:rPr lang="hu-HU" sz="2200" dirty="0">
                <a:solidFill>
                  <a:srgbClr val="232157"/>
                </a:solidFill>
                <a:latin typeface="Calibri"/>
              </a:rPr>
              <a:t>miért?</a:t>
            </a:r>
          </a:p>
          <a:p>
            <a:pPr>
              <a:defRPr/>
            </a:pPr>
            <a:r>
              <a:rPr lang="hu-HU" sz="2200" dirty="0">
                <a:solidFill>
                  <a:srgbClr val="232157"/>
                </a:solidFill>
                <a:latin typeface="Calibri"/>
              </a:rPr>
              <a:t>Mivel foglalkoznak az ott dolgozók?</a:t>
            </a:r>
            <a:br>
              <a:rPr lang="hu-HU" sz="2200" dirty="0">
                <a:solidFill>
                  <a:srgbClr val="232157"/>
                </a:solidFill>
                <a:latin typeface="Calibri"/>
              </a:rPr>
            </a:br>
            <a:r>
              <a:rPr lang="hu-HU" sz="2200" dirty="0">
                <a:solidFill>
                  <a:srgbClr val="232157"/>
                </a:solidFill>
                <a:latin typeface="Calibri"/>
              </a:rPr>
              <a:t>Lesz-e biztosan kapcsolatunk a bankkal?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0138340" y="1256655"/>
            <a:ext cx="1362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5-7 perc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87488" y="5506720"/>
            <a:ext cx="7024640" cy="830997"/>
          </a:xfrm>
          <a:prstGeom prst="rect">
            <a:avLst/>
          </a:prstGeom>
          <a:noFill/>
          <a:ln w="19050">
            <a:solidFill>
              <a:srgbClr val="E632B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632B7"/>
                </a:solidFill>
              </a:rPr>
              <a:t>ÖNKÉNTES feladata</a:t>
            </a:r>
            <a:r>
              <a:rPr lang="hu-HU" sz="2400" dirty="0">
                <a:solidFill>
                  <a:srgbClr val="232157"/>
                </a:solidFill>
              </a:rPr>
              <a:t> </a:t>
            </a:r>
            <a:r>
              <a:rPr lang="hu-HU" sz="2400" u="sng" dirty="0">
                <a:solidFill>
                  <a:srgbClr val="232157"/>
                </a:solidFill>
              </a:rPr>
              <a:t>lehet</a:t>
            </a:r>
            <a:r>
              <a:rPr lang="hu-HU" sz="2400" dirty="0">
                <a:solidFill>
                  <a:srgbClr val="232157"/>
                </a:solidFill>
              </a:rPr>
              <a:t>: képek kiosztása, „súgás” a csoportoknak, beszélgetés vezetése</a:t>
            </a:r>
          </a:p>
        </p:txBody>
      </p:sp>
    </p:spTree>
    <p:extLst>
      <p:ext uri="{BB962C8B-B14F-4D97-AF65-F5344CB8AC3E}">
        <p14:creationId xmlns:p14="http://schemas.microsoft.com/office/powerpoint/2010/main" val="289061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2753</TotalTime>
  <Words>2479</Words>
  <Application>Microsoft Office PowerPoint</Application>
  <PresentationFormat>Egyéni</PresentationFormat>
  <Paragraphs>498</Paragraphs>
  <Slides>52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52</vt:i4>
      </vt:variant>
    </vt:vector>
  </HeadingPairs>
  <TitlesOfParts>
    <vt:vector size="55" baseType="lpstr">
      <vt:lpstr>Office Theme</vt:lpstr>
      <vt:lpstr>1_Office-téma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FŐ ÜZENETEK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Pénz7 - 2016</dc:title>
  <dc:creator>Julika</dc:creator>
  <cp:lastModifiedBy>Nagy Anita</cp:lastModifiedBy>
  <cp:revision>185</cp:revision>
  <dcterms:created xsi:type="dcterms:W3CDTF">2016-01-17T19:26:48Z</dcterms:created>
  <dcterms:modified xsi:type="dcterms:W3CDTF">2017-02-28T14:21:19Z</dcterms:modified>
</cp:coreProperties>
</file>