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81" r:id="rId2"/>
  </p:sldMasterIdLst>
  <p:sldIdLst>
    <p:sldId id="256" r:id="rId3"/>
    <p:sldId id="284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762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945FE15-AFC1-505F-D106-3ADE1A3B3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49E7506-3707-092E-CF98-10BF85890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648000"/>
            <a:ext cx="5731846" cy="229449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1" i="0">
                <a:solidFill>
                  <a:schemeClr val="tx1"/>
                </a:solidFill>
                <a:latin typeface="DINPro-Bold" panose="02000503030000020004" pitchFamily="2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0CB96D4E-AC8B-357B-04A8-DC7CD2810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6052165"/>
            <a:ext cx="2555875" cy="5032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>
            <a:extLst>
              <a:ext uri="{FF2B5EF4-FFF2-40B4-BE49-F238E27FC236}">
                <a16:creationId xmlns:a16="http://schemas.microsoft.com/office/drawing/2014/main" id="{1D9D09AF-2F47-AA25-5AB4-E17F0FA95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8223" y="3883395"/>
            <a:ext cx="1381226" cy="44797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05020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>
            <a:extLst>
              <a:ext uri="{FF2B5EF4-FFF2-40B4-BE49-F238E27FC236}">
                <a16:creationId xmlns:a16="http://schemas.microsoft.com/office/drawing/2014/main" id="{82680784-42A8-A91A-2DAC-5BD017DD9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0" y="3009900"/>
            <a:ext cx="5943600" cy="3848100"/>
          </a:xfrm>
          <a:prstGeom prst="rect">
            <a:avLst/>
          </a:prstGeom>
        </p:spPr>
      </p:pic>
      <p:sp>
        <p:nvSpPr>
          <p:cNvPr id="22" name="Kép helye 21">
            <a:extLst>
              <a:ext uri="{FF2B5EF4-FFF2-40B4-BE49-F238E27FC236}">
                <a16:creationId xmlns:a16="http://schemas.microsoft.com/office/drawing/2014/main" id="{6C256D21-BF9C-0133-051E-4392D0EDD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8188" y="4032250"/>
            <a:ext cx="3611562" cy="2673350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Alcím 2">
            <a:extLst>
              <a:ext uri="{FF2B5EF4-FFF2-40B4-BE49-F238E27FC236}">
                <a16:creationId xmlns:a16="http://schemas.microsoft.com/office/drawing/2014/main" id="{133FB946-A137-55CF-9AC4-E668A6B48FB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20" name="Szöveg helye 18">
            <a:extLst>
              <a:ext uri="{FF2B5EF4-FFF2-40B4-BE49-F238E27FC236}">
                <a16:creationId xmlns:a16="http://schemas.microsoft.com/office/drawing/2014/main" id="{D8B25AC5-AF02-83F8-4DC0-E1B1A1AF5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4204800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BA08096F-6CE0-C712-C863-9F20130A1C43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Kép 2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57D2AF00-105F-2B5B-78CE-3FB78813DC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7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0530905-6A77-C45E-CA34-5F888C7CD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7602" y="0"/>
            <a:ext cx="6264398" cy="6858000"/>
          </a:xfrm>
          <a:prstGeom prst="rect">
            <a:avLst/>
          </a:prstGeom>
        </p:spPr>
      </p:pic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Alcím 2">
            <a:extLst>
              <a:ext uri="{FF2B5EF4-FFF2-40B4-BE49-F238E27FC236}">
                <a16:creationId xmlns:a16="http://schemas.microsoft.com/office/drawing/2014/main" id="{133FB946-A137-55CF-9AC4-E668A6B48FB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4" y="1980000"/>
            <a:ext cx="5904645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20" name="Szöveg helye 18">
            <a:extLst>
              <a:ext uri="{FF2B5EF4-FFF2-40B4-BE49-F238E27FC236}">
                <a16:creationId xmlns:a16="http://schemas.microsoft.com/office/drawing/2014/main" id="{D8B25AC5-AF02-83F8-4DC0-E1B1A1AF5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2813533"/>
            <a:ext cx="5904645" cy="2579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1A7EF1D6-B177-3E83-7FFD-2C20647114F8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689872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708CDC32-DD80-2FAF-B65B-B324AFD164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  <p:sp>
        <p:nvSpPr>
          <p:cNvPr id="2" name="Kép helye 21">
            <a:extLst>
              <a:ext uri="{FF2B5EF4-FFF2-40B4-BE49-F238E27FC236}">
                <a16:creationId xmlns:a16="http://schemas.microsoft.com/office/drawing/2014/main" id="{DE04D625-AF9A-988E-4BC6-C877A2FCEB9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398000" y="3124800"/>
            <a:ext cx="4500000" cy="3427200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549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természet, szivárvány látható&#10;&#10;Automatikusan generált leírás">
            <a:extLst>
              <a:ext uri="{FF2B5EF4-FFF2-40B4-BE49-F238E27FC236}">
                <a16:creationId xmlns:a16="http://schemas.microsoft.com/office/drawing/2014/main" id="{A0978CC5-315D-01ED-195B-3F1FC8E3B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7997" y="0"/>
            <a:ext cx="5334000" cy="6858000"/>
          </a:xfrm>
          <a:prstGeom prst="rect">
            <a:avLst/>
          </a:prstGeom>
        </p:spPr>
      </p:pic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" name="Kép helye 21">
            <a:extLst>
              <a:ext uri="{FF2B5EF4-FFF2-40B4-BE49-F238E27FC236}">
                <a16:creationId xmlns:a16="http://schemas.microsoft.com/office/drawing/2014/main" id="{A7CF01D6-FBE2-5285-6B47-E8127B498B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9" y="4203700"/>
            <a:ext cx="3512093" cy="2349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DINPro-Bold" panose="02000503030000020004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6127E1-2D57-F3E1-B63D-7ED3CC4F0A2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9B6B837A-6E40-5FE8-B0DE-9362E3236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6CE7CA10-A758-E86D-2734-7BAED479CD2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8823775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D6E4C36-244B-9575-8FBB-9ED144B10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ép helye 21">
            <a:extLst>
              <a:ext uri="{FF2B5EF4-FFF2-40B4-BE49-F238E27FC236}">
                <a16:creationId xmlns:a16="http://schemas.microsoft.com/office/drawing/2014/main" id="{561DAB38-4FF3-B265-32B6-5E3046D4F03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857999" y="-1"/>
            <a:ext cx="5335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DINPro-Bold" panose="02000503030000020004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6127E1-2D57-F3E1-B63D-7ED3CC4F0A2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9B6B837A-6E40-5FE8-B0DE-9362E3236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6CE7CA10-A758-E86D-2734-7BAED479CD2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8823775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D6E4C36-244B-9575-8FBB-9ED144B10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9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ép helye 16">
            <a:extLst>
              <a:ext uri="{FF2B5EF4-FFF2-40B4-BE49-F238E27FC236}">
                <a16:creationId xmlns:a16="http://schemas.microsoft.com/office/drawing/2014/main" id="{E70D3D92-B940-D80B-6C35-1D58361AB0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067" y="1973263"/>
            <a:ext cx="10989271" cy="4367212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Cím helye 1">
            <a:extLst>
              <a:ext uri="{FF2B5EF4-FFF2-40B4-BE49-F238E27FC236}">
                <a16:creationId xmlns:a16="http://schemas.microsoft.com/office/drawing/2014/main" id="{F9308277-B188-F347-30C1-3FE3683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46B6EE83-74D2-8626-62B4-2ECAB053D9C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2FEDBA88-7C34-4107-E07F-AFF456E3F17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2EC46601-203F-D221-D9EA-6CF3BAFB9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helye 1">
            <a:extLst>
              <a:ext uri="{FF2B5EF4-FFF2-40B4-BE49-F238E27FC236}">
                <a16:creationId xmlns:a16="http://schemas.microsoft.com/office/drawing/2014/main" id="{11C498F4-9335-4C51-2E2D-9A9CF0A4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FCFF4851-F9AA-7BF8-3C9D-69C7A11AB3C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D1D80218-C6CB-7E08-CF12-6B5E62827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4600A1A-F0BB-427E-D9F4-82EBA2A4A162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988480C7-0F24-DE4E-1E6C-ED7B22D39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5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>
            <a:extLst>
              <a:ext uri="{FF2B5EF4-FFF2-40B4-BE49-F238E27FC236}">
                <a16:creationId xmlns:a16="http://schemas.microsoft.com/office/drawing/2014/main" id="{82680784-42A8-A91A-2DAC-5BD017DD9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0" y="3009900"/>
            <a:ext cx="5943600" cy="3848100"/>
          </a:xfrm>
          <a:prstGeom prst="rect">
            <a:avLst/>
          </a:prstGeom>
        </p:spPr>
      </p:pic>
      <p:sp>
        <p:nvSpPr>
          <p:cNvPr id="22" name="Kép helye 21">
            <a:extLst>
              <a:ext uri="{FF2B5EF4-FFF2-40B4-BE49-F238E27FC236}">
                <a16:creationId xmlns:a16="http://schemas.microsoft.com/office/drawing/2014/main" id="{6C256D21-BF9C-0133-051E-4392D0EDD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8188" y="4032250"/>
            <a:ext cx="3611562" cy="2673350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Alcím 2">
            <a:extLst>
              <a:ext uri="{FF2B5EF4-FFF2-40B4-BE49-F238E27FC236}">
                <a16:creationId xmlns:a16="http://schemas.microsoft.com/office/drawing/2014/main" id="{133FB946-A137-55CF-9AC4-E668A6B48FB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20" name="Szöveg helye 18">
            <a:extLst>
              <a:ext uri="{FF2B5EF4-FFF2-40B4-BE49-F238E27FC236}">
                <a16:creationId xmlns:a16="http://schemas.microsoft.com/office/drawing/2014/main" id="{D8B25AC5-AF02-83F8-4DC0-E1B1A1AF5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4204800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BA08096F-6CE0-C712-C863-9F20130A1C43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Kép 2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57D2AF00-105F-2B5B-78CE-3FB78813DC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4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0530905-6A77-C45E-CA34-5F888C7CD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7602" y="0"/>
            <a:ext cx="6264398" cy="6858000"/>
          </a:xfrm>
          <a:prstGeom prst="rect">
            <a:avLst/>
          </a:prstGeom>
        </p:spPr>
      </p:pic>
      <p:sp>
        <p:nvSpPr>
          <p:cNvPr id="22" name="Kép helye 21">
            <a:extLst>
              <a:ext uri="{FF2B5EF4-FFF2-40B4-BE49-F238E27FC236}">
                <a16:creationId xmlns:a16="http://schemas.microsoft.com/office/drawing/2014/main" id="{6C256D21-BF9C-0133-051E-4392D0EDDDE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398000" y="3124800"/>
            <a:ext cx="4500000" cy="3427200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5" name="Alcím 2">
            <a:extLst>
              <a:ext uri="{FF2B5EF4-FFF2-40B4-BE49-F238E27FC236}">
                <a16:creationId xmlns:a16="http://schemas.microsoft.com/office/drawing/2014/main" id="{133FB946-A137-55CF-9AC4-E668A6B48FB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4" y="1980000"/>
            <a:ext cx="5904645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20" name="Szöveg helye 18">
            <a:extLst>
              <a:ext uri="{FF2B5EF4-FFF2-40B4-BE49-F238E27FC236}">
                <a16:creationId xmlns:a16="http://schemas.microsoft.com/office/drawing/2014/main" id="{D8B25AC5-AF02-83F8-4DC0-E1B1A1AF5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2813533"/>
            <a:ext cx="5904645" cy="2579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1A7EF1D6-B177-3E83-7FFD-2C20647114F8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689872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708CDC32-DD80-2FAF-B65B-B324AFD164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7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természet, szivárvány látható&#10;&#10;Automatikusan generált leírás">
            <a:extLst>
              <a:ext uri="{FF2B5EF4-FFF2-40B4-BE49-F238E27FC236}">
                <a16:creationId xmlns:a16="http://schemas.microsoft.com/office/drawing/2014/main" id="{A0978CC5-315D-01ED-195B-3F1FC8E3B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7997" y="0"/>
            <a:ext cx="5334000" cy="6858000"/>
          </a:xfrm>
          <a:prstGeom prst="rect">
            <a:avLst/>
          </a:prstGeom>
        </p:spPr>
      </p:pic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" name="Kép helye 21">
            <a:extLst>
              <a:ext uri="{FF2B5EF4-FFF2-40B4-BE49-F238E27FC236}">
                <a16:creationId xmlns:a16="http://schemas.microsoft.com/office/drawing/2014/main" id="{A7CF01D6-FBE2-5285-6B47-E8127B498B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9" y="4203700"/>
            <a:ext cx="3512093" cy="2349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DINPro-Bold" panose="02000503030000020004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6127E1-2D57-F3E1-B63D-7ED3CC4F0A2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9B6B837A-6E40-5FE8-B0DE-9362E3236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6CE7CA10-A758-E86D-2734-7BAED479CD2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8823775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D6E4C36-244B-9575-8FBB-9ED144B10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ép helye 21">
            <a:extLst>
              <a:ext uri="{FF2B5EF4-FFF2-40B4-BE49-F238E27FC236}">
                <a16:creationId xmlns:a16="http://schemas.microsoft.com/office/drawing/2014/main" id="{3BEF0E79-1BBD-ACED-B7DA-24507706721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857999" y="-1"/>
            <a:ext cx="5335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DINPro-Bold" panose="02000503030000020004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8" name="Cím helye 1">
            <a:extLst>
              <a:ext uri="{FF2B5EF4-FFF2-40B4-BE49-F238E27FC236}">
                <a16:creationId xmlns:a16="http://schemas.microsoft.com/office/drawing/2014/main" id="{7DE2D44B-124C-94ED-EC28-1F16910D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6127E1-2D57-F3E1-B63D-7ED3CC4F0A2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Szöveg helye 18">
            <a:extLst>
              <a:ext uri="{FF2B5EF4-FFF2-40B4-BE49-F238E27FC236}">
                <a16:creationId xmlns:a16="http://schemas.microsoft.com/office/drawing/2014/main" id="{9B6B837A-6E40-5FE8-B0DE-9362E3236A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6CE7CA10-A758-E86D-2734-7BAED479CD2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8823775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4D6E4C36-244B-9575-8FBB-9ED144B10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9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ép helye 16">
            <a:extLst>
              <a:ext uri="{FF2B5EF4-FFF2-40B4-BE49-F238E27FC236}">
                <a16:creationId xmlns:a16="http://schemas.microsoft.com/office/drawing/2014/main" id="{E70D3D92-B940-D80B-6C35-1D58361AB0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067" y="1973263"/>
            <a:ext cx="10989271" cy="4367212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Cím helye 1">
            <a:extLst>
              <a:ext uri="{FF2B5EF4-FFF2-40B4-BE49-F238E27FC236}">
                <a16:creationId xmlns:a16="http://schemas.microsoft.com/office/drawing/2014/main" id="{F9308277-B188-F347-30C1-3FE3683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0" name="Alcím 2">
            <a:extLst>
              <a:ext uri="{FF2B5EF4-FFF2-40B4-BE49-F238E27FC236}">
                <a16:creationId xmlns:a16="http://schemas.microsoft.com/office/drawing/2014/main" id="{46B6EE83-74D2-8626-62B4-2ECAB053D9C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2FEDBA88-7C34-4107-E07F-AFF456E3F17A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2EC46601-203F-D221-D9EA-6CF3BAFB9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4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945FE15-AFC1-505F-D106-3ADE1A3B3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49E7506-3707-092E-CF98-10BF85890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648000"/>
            <a:ext cx="5731846" cy="229449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1" i="0">
                <a:solidFill>
                  <a:schemeClr val="tx1"/>
                </a:solidFill>
                <a:latin typeface="DINPro-Bold" panose="02000503030000020004" pitchFamily="2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0CB96D4E-AC8B-357B-04A8-DC7CD2810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6052165"/>
            <a:ext cx="2555875" cy="50323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Szöveg helye 10">
            <a:extLst>
              <a:ext uri="{FF2B5EF4-FFF2-40B4-BE49-F238E27FC236}">
                <a16:creationId xmlns:a16="http://schemas.microsoft.com/office/drawing/2014/main" id="{1D9D09AF-2F47-AA25-5AB4-E17F0FA95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48223" y="3883395"/>
            <a:ext cx="1381226" cy="44797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2800" b="1" i="0">
                <a:solidFill>
                  <a:schemeClr val="bg1"/>
                </a:solidFill>
                <a:latin typeface="DINPro-Bold" panose="02000503030000020004" pitchFamily="2" charset="0"/>
              </a:defRPr>
            </a:lvl1pPr>
          </a:lstStyle>
          <a:p>
            <a:pPr lvl="0"/>
            <a:r>
              <a:rPr lang="hu-HU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60495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helye 1">
            <a:extLst>
              <a:ext uri="{FF2B5EF4-FFF2-40B4-BE49-F238E27FC236}">
                <a16:creationId xmlns:a16="http://schemas.microsoft.com/office/drawing/2014/main" id="{11C498F4-9335-4C51-2E2D-9A9CF0A4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0" i="0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FCFF4851-F9AA-7BF8-3C9D-69C7A11AB3C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6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3" name="Szöveg helye 18">
            <a:extLst>
              <a:ext uri="{FF2B5EF4-FFF2-40B4-BE49-F238E27FC236}">
                <a16:creationId xmlns:a16="http://schemas.microsoft.com/office/drawing/2014/main" id="{D1D80218-C6CB-7E08-CF12-6B5E62827E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10988675" cy="4349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baseline="0"/>
            </a:lvl1pPr>
            <a:lvl2pPr marL="0">
              <a:spcBef>
                <a:spcPts val="1200"/>
              </a:spcBef>
              <a:buClr>
                <a:schemeClr val="tx2"/>
              </a:buClr>
              <a:buSzPct val="120000"/>
              <a:defRPr sz="2200" b="0">
                <a:latin typeface="DINPro-Regular" panose="02000503030000020004" pitchFamily="2" charset="0"/>
              </a:defRPr>
            </a:lvl2pPr>
            <a:lvl3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3pPr>
            <a:lvl4pPr>
              <a:buClr>
                <a:schemeClr val="tx2"/>
              </a:buClr>
              <a:buSzPct val="120000"/>
              <a:defRPr sz="2200">
                <a:latin typeface="DINPro-Regular" panose="02000503030000020004" pitchFamily="2" charset="0"/>
              </a:defRPr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Harmadik szint</a:t>
            </a:r>
          </a:p>
          <a:p>
            <a:pPr lvl="1"/>
            <a:endParaRPr lang="hu-HU" dirty="0"/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4600A1A-F0BB-427E-D9F4-82EBA2A4A162}"/>
              </a:ext>
            </a:extLst>
          </p:cNvPr>
          <p:cNvCxnSpPr>
            <a:cxnSpLocks/>
          </p:cNvCxnSpPr>
          <p:nvPr userDrawn="1"/>
        </p:nvCxnSpPr>
        <p:spPr>
          <a:xfrm>
            <a:off x="1547446" y="900000"/>
            <a:ext cx="10042892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988480C7-0F24-DE4E-1E6C-ED7B22D39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36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1744C1FD-8096-0D8F-24C1-6CDAE8216B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4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8" r:id="rId3"/>
    <p:sldLayoutId id="2147483668" r:id="rId4"/>
    <p:sldLayoutId id="2147483675" r:id="rId5"/>
    <p:sldLayoutId id="2147483676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8CCF"/>
          </a:solidFill>
          <a:latin typeface="DINPro-Bold" panose="0200050303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i="0" kern="1200">
          <a:solidFill>
            <a:schemeClr val="tx1"/>
          </a:solidFill>
          <a:latin typeface="DINPro-Bold" panose="02000503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7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8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8CCF"/>
          </a:solidFill>
          <a:latin typeface="DINPro-Bold" panose="0200050303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i="0" kern="1200">
          <a:solidFill>
            <a:schemeClr val="tx1"/>
          </a:solidFill>
          <a:latin typeface="DINPro-Bold" panose="02000503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S9ZD65bec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5AFF912A-794D-600D-3573-FB626047D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647999"/>
            <a:ext cx="5731846" cy="2925379"/>
          </a:xfrm>
        </p:spPr>
        <p:txBody>
          <a:bodyPr lIns="0" tIns="0" rIns="0" bIns="0" anchor="t" anchorCtr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4000" dirty="0"/>
              <a:t>Korszerű pénzkezelés</a:t>
            </a:r>
            <a:br>
              <a:rPr lang="hu-HU" sz="4000" dirty="0"/>
            </a:br>
            <a:r>
              <a:rPr lang="hu-HU" sz="4000" dirty="0"/>
              <a:t>és digitális biztonság</a:t>
            </a:r>
            <a:br>
              <a:rPr lang="hu-HU" sz="4000" dirty="0"/>
            </a:br>
            <a:br>
              <a:rPr lang="hu-HU" sz="2800" dirty="0"/>
            </a:br>
            <a:r>
              <a:rPr lang="hu-HU" sz="2800" dirty="0"/>
              <a:t>Levente első kalandjai</a:t>
            </a:r>
            <a:br>
              <a:rPr lang="hu-HU" sz="2800" dirty="0"/>
            </a:br>
            <a:r>
              <a:rPr lang="hu-HU" sz="2800" dirty="0"/>
              <a:t>a digitális fizetések</a:t>
            </a:r>
            <a:br>
              <a:rPr lang="hu-HU" sz="2800" dirty="0"/>
            </a:br>
            <a:r>
              <a:rPr lang="hu-HU" sz="2800" dirty="0"/>
              <a:t>világában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08BBFF3-D1FD-C9F0-14A6-F8D8C6CD0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7–8. évfolyam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24270A01-6F44-C6C8-EB51-639DE4F1F5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2023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F3549C17-9297-51A0-F5E6-7899DC4152BE}"/>
              </a:ext>
            </a:extLst>
          </p:cNvPr>
          <p:cNvCxnSpPr>
            <a:cxnSpLocks/>
          </p:cNvCxnSpPr>
          <p:nvPr/>
        </p:nvCxnSpPr>
        <p:spPr>
          <a:xfrm>
            <a:off x="540000" y="2075657"/>
            <a:ext cx="4804840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7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e 7">
            <a:extLst>
              <a:ext uri="{FF2B5EF4-FFF2-40B4-BE49-F238E27FC236}">
                <a16:creationId xmlns:a16="http://schemas.microsoft.com/office/drawing/2014/main" id="{24C309E5-ECA2-291C-5B3E-6A31B2D81C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2" r="112"/>
          <a:stretch/>
        </p:blipFill>
        <p:spPr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293916C0-DB69-28C7-A9A5-5CC3DB5F414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44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FC32D054-7D09-B9CA-C145-4E637580533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Online </a:t>
            </a:r>
            <a:r>
              <a:rPr lang="hu-HU" dirty="0" err="1"/>
              <a:t>bankolás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33F9759-FA71-9855-22C0-72F31EA0CD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b="0" dirty="0">
                <a:latin typeface="DINPro-Regular" panose="02000503030000020004" pitchFamily="2" charset="0"/>
              </a:rPr>
              <a:t>Pénzügyek interneten való intézése, illetve az azt lehetővé tévő szolgáltatás.</a:t>
            </a:r>
          </a:p>
        </p:txBody>
      </p:sp>
    </p:spTree>
    <p:extLst>
      <p:ext uri="{BB962C8B-B14F-4D97-AF65-F5344CB8AC3E}">
        <p14:creationId xmlns:p14="http://schemas.microsoft.com/office/powerpoint/2010/main" val="50627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0B607C6-8CD3-F92E-2DD9-3DC11F569C4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44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A3924509-1464-49EE-6D1E-8C64D333CF6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Bankfiók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D77423C-4414-B479-C45F-0BA6E4D311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b="0" dirty="0">
                <a:latin typeface="DINPro-Regular" panose="02000503030000020004" pitchFamily="2" charset="0"/>
              </a:rPr>
              <a:t>Az a hely, ahol a bank ügyfelei személyesen intézhetik banki ügyeiket.</a:t>
            </a:r>
          </a:p>
        </p:txBody>
      </p:sp>
      <p:pic>
        <p:nvPicPr>
          <p:cNvPr id="15" name="Kép helye 14">
            <a:extLst>
              <a:ext uri="{FF2B5EF4-FFF2-40B4-BE49-F238E27FC236}">
                <a16:creationId xmlns:a16="http://schemas.microsoft.com/office/drawing/2014/main" id="{95AFBC7B-3C76-21CB-9630-BC760799129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09" r="109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32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helye 20">
            <a:extLst>
              <a:ext uri="{FF2B5EF4-FFF2-40B4-BE49-F238E27FC236}">
                <a16:creationId xmlns:a16="http://schemas.microsoft.com/office/drawing/2014/main" id="{759D8E6D-E918-5E41-949E-25F9224290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1" b="11"/>
          <a:stretch/>
        </p:blipFill>
        <p:spPr/>
      </p:pic>
      <p:sp>
        <p:nvSpPr>
          <p:cNvPr id="7" name="Cím 6">
            <a:extLst>
              <a:ext uri="{FF2B5EF4-FFF2-40B4-BE49-F238E27FC236}">
                <a16:creationId xmlns:a16="http://schemas.microsoft.com/office/drawing/2014/main" id="{75E38CA4-BDC1-6F98-0F16-6CF30DAEC76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3. feladat: Levente önállósodik</a:t>
            </a:r>
          </a:p>
        </p:txBody>
      </p:sp>
      <p:sp>
        <p:nvSpPr>
          <p:cNvPr id="8" name="Alcím 7">
            <a:extLst>
              <a:ext uri="{FF2B5EF4-FFF2-40B4-BE49-F238E27FC236}">
                <a16:creationId xmlns:a16="http://schemas.microsoft.com/office/drawing/2014/main" id="{7CE228BE-D894-5BD2-0615-F27F994415C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Levente története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FBE6E2A0-9083-65A5-25AC-5D90CF8204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b="0" dirty="0">
                <a:latin typeface="DINPro-Regular" panose="02000503030000020004" pitchFamily="2" charset="0"/>
              </a:rPr>
              <a:t>Levente álma, hogy orvos legyen. Azért, hogy jó esélye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legyen bekerülni az egyetemre, egy közeli nagyváros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gimnáziumába fog járni a következő tanévtől.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Szülei egyetértenek abban, hogy minden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hónapban kapjon zsebpénzt, amiből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fedezheti kiadásait.</a:t>
            </a:r>
          </a:p>
          <a:p>
            <a:r>
              <a:rPr lang="hu-HU" b="0" dirty="0">
                <a:latin typeface="DINPro-Regular" panose="02000503030000020004" pitchFamily="2" charset="0"/>
              </a:rPr>
              <a:t>Levente örül az ötletnek, de aggódik, hogy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a zsebpénzt a szülei hogyan fogják minden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alkalommal eljuttatni hozzá, hiszen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szeptembertől már nem otthon,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hanem kollégiumban lakik.</a:t>
            </a:r>
          </a:p>
        </p:txBody>
      </p:sp>
    </p:spTree>
    <p:extLst>
      <p:ext uri="{BB962C8B-B14F-4D97-AF65-F5344CB8AC3E}">
        <p14:creationId xmlns:p14="http://schemas.microsoft.com/office/powerpoint/2010/main" val="339896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aelem 6" descr="PÉNZ7 2023 - Bankkártya-, bankszámlaválasztási szempontok">
            <a:hlinkClick r:id="" action="ppaction://media"/>
            <a:extLst>
              <a:ext uri="{FF2B5EF4-FFF2-40B4-BE49-F238E27FC236}">
                <a16:creationId xmlns:a16="http://schemas.microsoft.com/office/drawing/2014/main" id="{4AC9CB71-D0F9-67FC-4974-0FF50DA6C0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310641"/>
            <a:ext cx="9144000" cy="5166360"/>
          </a:xfrm>
          <a:custGeom>
            <a:avLst/>
            <a:gdLst>
              <a:gd name="connsiteX0" fmla="*/ 0 w 9144000"/>
              <a:gd name="connsiteY0" fmla="*/ 0 h 5166360"/>
              <a:gd name="connsiteX1" fmla="*/ 9144000 w 9144000"/>
              <a:gd name="connsiteY1" fmla="*/ 0 h 5166360"/>
              <a:gd name="connsiteX2" fmla="*/ 9144000 w 9144000"/>
              <a:gd name="connsiteY2" fmla="*/ 5166360 h 5166360"/>
              <a:gd name="connsiteX3" fmla="*/ 0 w 9144000"/>
              <a:gd name="connsiteY3" fmla="*/ 5166360 h 5166360"/>
              <a:gd name="connsiteX4" fmla="*/ 0 w 9144000"/>
              <a:gd name="connsiteY4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166360" fill="none" extrusionOk="0">
                <a:moveTo>
                  <a:pt x="0" y="0"/>
                </a:moveTo>
                <a:cubicBezTo>
                  <a:pt x="3028269" y="-49533"/>
                  <a:pt x="5283183" y="-14809"/>
                  <a:pt x="9144000" y="0"/>
                </a:cubicBezTo>
                <a:cubicBezTo>
                  <a:pt x="9231639" y="1160364"/>
                  <a:pt x="9071321" y="3842632"/>
                  <a:pt x="9144000" y="5166360"/>
                </a:cubicBezTo>
                <a:cubicBezTo>
                  <a:pt x="4837205" y="5118129"/>
                  <a:pt x="2638381" y="5250815"/>
                  <a:pt x="0" y="5166360"/>
                </a:cubicBezTo>
                <a:cubicBezTo>
                  <a:pt x="-38581" y="3816421"/>
                  <a:pt x="63341" y="567420"/>
                  <a:pt x="0" y="0"/>
                </a:cubicBezTo>
                <a:close/>
              </a:path>
              <a:path w="9144000" h="5166360" stroke="0" extrusionOk="0">
                <a:moveTo>
                  <a:pt x="0" y="0"/>
                </a:moveTo>
                <a:cubicBezTo>
                  <a:pt x="2613657" y="118645"/>
                  <a:pt x="5770383" y="116012"/>
                  <a:pt x="9144000" y="0"/>
                </a:cubicBezTo>
                <a:cubicBezTo>
                  <a:pt x="9011118" y="1547093"/>
                  <a:pt x="9228951" y="4435063"/>
                  <a:pt x="9144000" y="5166360"/>
                </a:cubicBezTo>
                <a:cubicBezTo>
                  <a:pt x="5690229" y="5300960"/>
                  <a:pt x="3865307" y="5009164"/>
                  <a:pt x="0" y="5166360"/>
                </a:cubicBezTo>
                <a:cubicBezTo>
                  <a:pt x="-20187" y="3148953"/>
                  <a:pt x="-152480" y="2498730"/>
                  <a:pt x="0" y="0"/>
                </a:cubicBezTo>
                <a:close/>
              </a:path>
            </a:pathLst>
          </a:custGeom>
          <a:ln w="381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B1E006A2-CEE5-95F9-92B7-3A942491D6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 anchorCtr="0"/>
          <a:lstStyle/>
          <a:p>
            <a:r>
              <a:rPr lang="hu-HU" sz="3200" dirty="0"/>
              <a:t>4. feladat: Bankszámlanyitás és bankkártyaválasztás</a:t>
            </a:r>
          </a:p>
        </p:txBody>
      </p:sp>
    </p:spTree>
    <p:extLst>
      <p:ext uri="{BB962C8B-B14F-4D97-AF65-F5344CB8AC3E}">
        <p14:creationId xmlns:p14="http://schemas.microsoft.com/office/powerpoint/2010/main" val="4240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D98A27E-7BFF-09B2-E26E-2BE42C5955C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 anchorCtr="0"/>
          <a:lstStyle/>
          <a:p>
            <a:r>
              <a:rPr lang="hu-HU" sz="3200" dirty="0"/>
              <a:t>4. feladat: Bankszámlanyitás és bankkártyaválasztás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CC96233E-8948-F93B-3B29-537ABB5BD0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799999"/>
            <a:ext cx="10988675" cy="4753201"/>
          </a:xfrm>
          <a:prstGeom prst="rect">
            <a:avLst/>
          </a:prstGeom>
        </p:spPr>
        <p:txBody>
          <a:bodyPr/>
          <a:lstStyle/>
          <a:p>
            <a:pPr marL="378000" indent="-378000">
              <a:buSzPct val="100000"/>
              <a:buFont typeface="+mj-lt"/>
              <a:buAutoNum type="arabicPeriod"/>
            </a:pPr>
            <a:r>
              <a:rPr lang="hu-HU" sz="2400" dirty="0"/>
              <a:t>Ha rendszeres jövedelem érkezik a számlánkra, és ebből fizetjük kiadásainkat, akkor … lesz szükségünk.</a:t>
            </a:r>
          </a:p>
          <a:p>
            <a:pPr marL="810000" indent="-450000" fontAlgn="ctr">
              <a:buSzPct val="150000"/>
              <a:buBlip>
                <a:blip r:embed="rId2"/>
              </a:buBlip>
            </a:pPr>
            <a:r>
              <a:rPr lang="hu-HU" sz="2400" b="0" dirty="0">
                <a:latin typeface="DINPro-Regular" panose="02000503030000020004" pitchFamily="2" charset="0"/>
              </a:rPr>
              <a:t>folyószámlára</a:t>
            </a:r>
          </a:p>
          <a:p>
            <a:pPr marL="810000" indent="-450000" fontAlgn="ctr">
              <a:buSzPct val="150000"/>
              <a:buBlip>
                <a:blip r:embed="rId3"/>
              </a:buBlip>
            </a:pPr>
            <a:r>
              <a:rPr lang="hu-HU" sz="2400" b="0" dirty="0">
                <a:latin typeface="DINPro-Regular" panose="02000503030000020004" pitchFamily="2" charset="0"/>
              </a:rPr>
              <a:t>értékpapírszámlára</a:t>
            </a:r>
          </a:p>
          <a:p>
            <a:pPr marL="378000" indent="-378000">
              <a:spcBef>
                <a:spcPts val="1600"/>
              </a:spcBef>
              <a:buSzPct val="100000"/>
              <a:buFont typeface="+mj-lt"/>
              <a:buAutoNum type="arabicPeriod" startAt="2"/>
            </a:pPr>
            <a:r>
              <a:rPr lang="hu-HU" sz="2400" dirty="0"/>
              <a:t>Azt, hogy melyik bankszámlacsomag kedvező számunkra,</a:t>
            </a:r>
            <a:br>
              <a:rPr lang="hu-HU" sz="2400" dirty="0"/>
            </a:br>
            <a:r>
              <a:rPr lang="hu-HU" sz="2400" dirty="0"/>
              <a:t>meghatározza/meghatározzák a(</a:t>
            </a:r>
            <a:r>
              <a:rPr lang="hu-HU" sz="2400" dirty="0" err="1"/>
              <a:t>z</a:t>
            </a:r>
            <a:r>
              <a:rPr lang="hu-HU" sz="2400" dirty="0"/>
              <a:t>) …</a:t>
            </a:r>
          </a:p>
          <a:p>
            <a:pPr marL="810000" indent="-450000" fontAlgn="ctr">
              <a:buSzPct val="150000"/>
              <a:buBlip>
                <a:blip r:embed="rId2"/>
              </a:buBlip>
            </a:pPr>
            <a:r>
              <a:rPr lang="hu-HU" sz="2400" b="0" dirty="0">
                <a:latin typeface="DINPro-Regular" panose="02000503030000020004" pitchFamily="2" charset="0"/>
              </a:rPr>
              <a:t>szokásaink.</a:t>
            </a:r>
          </a:p>
          <a:p>
            <a:pPr marL="810000" indent="-450000" fontAlgn="ctr">
              <a:buSzPct val="150000"/>
              <a:buBlip>
                <a:blip r:embed="rId3"/>
              </a:buBlip>
            </a:pPr>
            <a:r>
              <a:rPr lang="hu-HU" sz="2400" b="0" dirty="0">
                <a:latin typeface="DINPro-Regular" panose="02000503030000020004" pitchFamily="2" charset="0"/>
              </a:rPr>
              <a:t>iskolai végzettségünk.</a:t>
            </a:r>
          </a:p>
          <a:p>
            <a:pPr marL="378000" indent="-378000">
              <a:spcBef>
                <a:spcPts val="1600"/>
              </a:spcBef>
              <a:buSzPct val="100000"/>
              <a:buFont typeface="+mj-lt"/>
              <a:buAutoNum type="arabicPeriod" startAt="3"/>
            </a:pPr>
            <a:r>
              <a:rPr lang="hu-HU" sz="2400" dirty="0"/>
              <a:t>A bankkártya …</a:t>
            </a:r>
          </a:p>
          <a:p>
            <a:pPr marL="810000" indent="-450000" fontAlgn="ctr">
              <a:buSzPct val="150000"/>
              <a:buBlip>
                <a:blip r:embed="rId2"/>
              </a:buBlip>
            </a:pPr>
            <a:r>
              <a:rPr lang="hu-HU" sz="2400" b="0" dirty="0">
                <a:latin typeface="DINPro-Regular" panose="02000503030000020004" pitchFamily="2" charset="0"/>
              </a:rPr>
              <a:t>készpénzt helyettesítő eszköz.</a:t>
            </a:r>
          </a:p>
          <a:p>
            <a:pPr marL="810000" indent="-450000" fontAlgn="ctr">
              <a:buSzPct val="150000"/>
              <a:buBlip>
                <a:blip r:embed="rId3"/>
              </a:buBlip>
            </a:pPr>
            <a:r>
              <a:rPr lang="hu-HU" sz="2400" b="0" dirty="0">
                <a:latin typeface="DINPro-Regular" panose="02000503030000020004" pitchFamily="2" charset="0"/>
              </a:rPr>
              <a:t>zsebpénzt helyettesítő eszköz.</a:t>
            </a:r>
          </a:p>
        </p:txBody>
      </p:sp>
      <p:sp>
        <p:nvSpPr>
          <p:cNvPr id="9" name="Alcím 8">
            <a:extLst>
              <a:ext uri="{FF2B5EF4-FFF2-40B4-BE49-F238E27FC236}">
                <a16:creationId xmlns:a16="http://schemas.microsoft.com/office/drawing/2014/main" id="{1367680A-ADBB-0E55-7797-2BA6E426092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(a teszt megoldása)</a:t>
            </a:r>
          </a:p>
        </p:txBody>
      </p:sp>
    </p:spTree>
    <p:extLst>
      <p:ext uri="{BB962C8B-B14F-4D97-AF65-F5344CB8AC3E}">
        <p14:creationId xmlns:p14="http://schemas.microsoft.com/office/powerpoint/2010/main" val="96259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4">
            <a:extLst>
              <a:ext uri="{FF2B5EF4-FFF2-40B4-BE49-F238E27FC236}">
                <a16:creationId xmlns:a16="http://schemas.microsoft.com/office/drawing/2014/main" id="{9BAA50E7-9C2E-6C48-D27A-16C253B3371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 anchorCtr="0"/>
          <a:lstStyle/>
          <a:p>
            <a:r>
              <a:rPr lang="hu-HU" sz="3200" dirty="0"/>
              <a:t>4. feladat: Bankszámlanyitás és bankkártyaválasztás</a:t>
            </a:r>
          </a:p>
        </p:txBody>
      </p:sp>
      <p:sp>
        <p:nvSpPr>
          <p:cNvPr id="12" name="Szöveg helye 6">
            <a:extLst>
              <a:ext uri="{FF2B5EF4-FFF2-40B4-BE49-F238E27FC236}">
                <a16:creationId xmlns:a16="http://schemas.microsoft.com/office/drawing/2014/main" id="{A6B84081-E4D1-44CE-6988-6436EE0AD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378000" indent="-378000">
              <a:buSzPct val="100000"/>
              <a:buFont typeface="+mj-lt"/>
              <a:buAutoNum type="arabicPeriod" startAt="4"/>
            </a:pPr>
            <a:r>
              <a:rPr lang="hu-HU" sz="2400" dirty="0"/>
              <a:t>Döntsd el, igaz vagy hamis!</a:t>
            </a:r>
          </a:p>
          <a:p>
            <a:pPr marL="666000" indent="-306000">
              <a:spcBef>
                <a:spcPts val="2200"/>
              </a:spcBef>
              <a:buSzPct val="100000"/>
              <a:buFont typeface="+mj-lt"/>
              <a:buAutoNum type="alphaLcParenR"/>
            </a:pPr>
            <a:r>
              <a:rPr lang="hu-HU" sz="2400" b="0" dirty="0">
                <a:latin typeface="DINPro-Regular" panose="02000503030000020004" pitchFamily="2" charset="0"/>
              </a:rPr>
              <a:t>A betéti kártyáról valós időben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tudod költeni a pénzt a számládról. </a:t>
            </a:r>
          </a:p>
          <a:p>
            <a:pPr marL="666000" indent="-306000">
              <a:spcBef>
                <a:spcPts val="2200"/>
              </a:spcBef>
              <a:buSzPct val="100000"/>
              <a:buFont typeface="+mj-lt"/>
              <a:buAutoNum type="alphaLcParenR"/>
            </a:pPr>
            <a:r>
              <a:rPr lang="hu-HU" sz="2400" b="0" dirty="0">
                <a:latin typeface="DINPro-Regular" panose="02000503030000020004" pitchFamily="2" charset="0"/>
              </a:rPr>
              <a:t>Hitelkártya esetében a banki hitelkeret terhére költesz. Ha nem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fizeted vissza a pénzt időben, akkor sem kell kamatot fizetned. </a:t>
            </a:r>
          </a:p>
          <a:p>
            <a:pPr marL="666000" indent="-306000">
              <a:spcBef>
                <a:spcPts val="2200"/>
              </a:spcBef>
              <a:buSzPct val="100000"/>
              <a:buFont typeface="+mj-lt"/>
              <a:buAutoNum type="alphaLcParenR"/>
            </a:pPr>
            <a:r>
              <a:rPr lang="hu-HU" sz="2400" b="0" dirty="0">
                <a:latin typeface="DINPro-Regular" panose="02000503030000020004" pitchFamily="2" charset="0"/>
              </a:rPr>
              <a:t>A prepaid kártyával csak azt az összeget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vásárolhatod le, amit előzőleg feltöltöttek rá. 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2750A9D3-8D29-6015-4C50-610F2EFEAD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77635" y="2558461"/>
            <a:ext cx="1868945" cy="711979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BD428CE-483F-C517-480E-F07B0EBB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92815" y="3494322"/>
            <a:ext cx="1868945" cy="711979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6B04F6FA-A421-775D-9068-1DD38451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21426" y="4437061"/>
            <a:ext cx="1868945" cy="711979"/>
          </a:xfrm>
          <a:prstGeom prst="rect">
            <a:avLst/>
          </a:prstGeom>
        </p:spPr>
      </p:pic>
      <p:sp>
        <p:nvSpPr>
          <p:cNvPr id="18" name="Alcím 17">
            <a:extLst>
              <a:ext uri="{FF2B5EF4-FFF2-40B4-BE49-F238E27FC236}">
                <a16:creationId xmlns:a16="http://schemas.microsoft.com/office/drawing/2014/main" id="{9AF4FF09-1187-4F1A-58D9-7E90B88BA54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(a teszt megoldása – folyt.)</a:t>
            </a:r>
          </a:p>
        </p:txBody>
      </p:sp>
    </p:spTree>
    <p:extLst>
      <p:ext uri="{BB962C8B-B14F-4D97-AF65-F5344CB8AC3E}">
        <p14:creationId xmlns:p14="http://schemas.microsoft.com/office/powerpoint/2010/main" val="170641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4">
            <a:extLst>
              <a:ext uri="{FF2B5EF4-FFF2-40B4-BE49-F238E27FC236}">
                <a16:creationId xmlns:a16="http://schemas.microsoft.com/office/drawing/2014/main" id="{938E7BB3-31F6-7514-F433-15BCDB5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 anchorCtr="0"/>
          <a:lstStyle/>
          <a:p>
            <a:r>
              <a:rPr lang="hu-HU" sz="3200" dirty="0"/>
              <a:t>4. feladat: Bankszámlanyitás és bankkártyaválasztás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E54B5B4-22A7-CFF5-82F0-2400FEF6B1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627199"/>
            <a:ext cx="10988675" cy="4797663"/>
          </a:xfrm>
          <a:prstGeom prst="rect">
            <a:avLst/>
          </a:prstGeom>
        </p:spPr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Bankszámlát 18 éves kor alatt kizárólag a szülő vagy gondozó hozzájárulásával, illetve bizonyos bankoknál csak az ő jelenlétében lehet nyitni.</a:t>
            </a:r>
          </a:p>
          <a:p>
            <a:pPr marL="270000" indent="-27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b="0" dirty="0">
                <a:latin typeface="DINPro-Regular" panose="02000503030000020004" pitchFamily="2" charset="0"/>
              </a:rPr>
              <a:t>Első alkalommal mindenképpen személyesen kell bemenned az általad választott bank valamelyik fiókjába.</a:t>
            </a:r>
          </a:p>
          <a:p>
            <a:pPr marL="270000" indent="-27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b="0" dirty="0">
                <a:latin typeface="DINPro-Regular" panose="02000503030000020004" pitchFamily="2" charset="0"/>
              </a:rPr>
              <a:t>Számlanyitás során igazolnod kell személyazonosságodat, ezért vidd magaddal a szükséges okmányokat!</a:t>
            </a:r>
          </a:p>
          <a:p>
            <a:pPr marL="270000" indent="-27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b="0" dirty="0">
                <a:latin typeface="DINPro-Regular" panose="02000503030000020004" pitchFamily="2" charset="0"/>
              </a:rPr>
              <a:t>A számlanyitás eredményeként kapsz egy bankszámlaszámot,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és az ügyintéző rendszerint aláírásmintát is kér tőled, amely biztosítja, hogy csak te vagy az általad meghatalmazottak rendelkezhessenek a folyószámlád felett.</a:t>
            </a:r>
          </a:p>
        </p:txBody>
      </p:sp>
      <p:sp>
        <p:nvSpPr>
          <p:cNvPr id="12" name="Alcím 5">
            <a:extLst>
              <a:ext uri="{FF2B5EF4-FFF2-40B4-BE49-F238E27FC236}">
                <a16:creationId xmlns:a16="http://schemas.microsoft.com/office/drawing/2014/main" id="{F05678B2-C192-7691-45B2-D5AF4C84269C}"/>
              </a:ext>
            </a:extLst>
          </p:cNvPr>
          <p:cNvSpPr txBox="1">
            <a:spLocks/>
          </p:cNvSpPr>
          <p:nvPr/>
        </p:nvSpPr>
        <p:spPr>
          <a:xfrm>
            <a:off x="1547444" y="1054800"/>
            <a:ext cx="10043190" cy="355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tx2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>
                <a:solidFill>
                  <a:schemeClr val="tx1"/>
                </a:solidFill>
              </a:rPr>
              <a:t>(dupla órás kiegészítés)</a:t>
            </a:r>
          </a:p>
        </p:txBody>
      </p:sp>
    </p:spTree>
    <p:extLst>
      <p:ext uri="{BB962C8B-B14F-4D97-AF65-F5344CB8AC3E}">
        <p14:creationId xmlns:p14="http://schemas.microsoft.com/office/powerpoint/2010/main" val="26681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4">
            <a:extLst>
              <a:ext uri="{FF2B5EF4-FFF2-40B4-BE49-F238E27FC236}">
                <a16:creationId xmlns:a16="http://schemas.microsoft.com/office/drawing/2014/main" id="{1D482F69-C09F-2F6B-AA6B-E02C8A32315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 anchorCtr="0"/>
          <a:lstStyle/>
          <a:p>
            <a:r>
              <a:rPr lang="hu-HU" sz="3200" dirty="0"/>
              <a:t>4. feladat: Bankszámlanyitás és bankkártyaválasztás</a:t>
            </a:r>
          </a:p>
        </p:txBody>
      </p:sp>
      <p:sp>
        <p:nvSpPr>
          <p:cNvPr id="6" name="Szöveg helye 4">
            <a:extLst>
              <a:ext uri="{FF2B5EF4-FFF2-40B4-BE49-F238E27FC236}">
                <a16:creationId xmlns:a16="http://schemas.microsoft.com/office/drawing/2014/main" id="{BF4BA38C-2083-BC69-A3A8-39045623D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627200"/>
            <a:ext cx="10988675" cy="4349750"/>
          </a:xfrm>
          <a:prstGeom prst="rect">
            <a:avLst/>
          </a:prstGeom>
        </p:spPr>
        <p:txBody>
          <a:bodyPr/>
          <a:lstStyle/>
          <a:p>
            <a:pPr marL="270000" indent="-27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b="0" dirty="0">
                <a:latin typeface="DINPro-Regular" panose="02000503030000020004" pitchFamily="2" charset="0"/>
              </a:rPr>
              <a:t>Ha bankkártyát is igényelsz, a kártyán tárolt adatok, valamint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a PIN-kódod segítségével kell azonosítanod magad a későbbi műveletek során.</a:t>
            </a:r>
          </a:p>
          <a:p>
            <a:pPr marL="270000" indent="-27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b="0" dirty="0">
                <a:latin typeface="DINPro-Regular" panose="02000503030000020004" pitchFamily="2" charset="0"/>
              </a:rPr>
              <a:t>Érdemes érdeklődnöd számlád internetes elérésének lehetőségéről, mert az internetbank segítségével bármikor biztonságosan ellenőrizheted számlaforgalmadat, és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megbízásokat is adhatsz az interneten keresztül.</a:t>
            </a:r>
          </a:p>
          <a:p>
            <a:pPr marL="270000" indent="-27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b="0" dirty="0">
                <a:latin typeface="DINPro-Regular" panose="02000503030000020004" pitchFamily="2" charset="0"/>
              </a:rPr>
              <a:t>Minden bank működtet 24 órás telefonos ügyfélszolgálatot,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így telefonon keresztül is végezhetsz műveleteket, kérhetsz információt.</a:t>
            </a:r>
          </a:p>
        </p:txBody>
      </p:sp>
      <p:sp>
        <p:nvSpPr>
          <p:cNvPr id="8" name="Alcím 5">
            <a:extLst>
              <a:ext uri="{FF2B5EF4-FFF2-40B4-BE49-F238E27FC236}">
                <a16:creationId xmlns:a16="http://schemas.microsoft.com/office/drawing/2014/main" id="{73D7D753-0B4F-2C98-4AD0-29A014295D14}"/>
              </a:ext>
            </a:extLst>
          </p:cNvPr>
          <p:cNvSpPr txBox="1">
            <a:spLocks/>
          </p:cNvSpPr>
          <p:nvPr/>
        </p:nvSpPr>
        <p:spPr>
          <a:xfrm>
            <a:off x="1547444" y="1054800"/>
            <a:ext cx="10043190" cy="355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tx2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>
                <a:solidFill>
                  <a:schemeClr val="tx1"/>
                </a:solidFill>
              </a:rPr>
              <a:t>(dupla órás kiegészítés – folyt.)</a:t>
            </a:r>
          </a:p>
        </p:txBody>
      </p:sp>
    </p:spTree>
    <p:extLst>
      <p:ext uri="{BB962C8B-B14F-4D97-AF65-F5344CB8AC3E}">
        <p14:creationId xmlns:p14="http://schemas.microsoft.com/office/powerpoint/2010/main" val="377804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helye 19">
            <a:extLst>
              <a:ext uri="{FF2B5EF4-FFF2-40B4-BE49-F238E27FC236}">
                <a16:creationId xmlns:a16="http://schemas.microsoft.com/office/drawing/2014/main" id="{8C74C0CC-F649-E3FC-0865-B48E186C3C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1" b="11"/>
          <a:stretch/>
        </p:blipFill>
        <p:spPr/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9B0C6D08-9B50-DBF6-61E5-E4B7C2F6445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3600" dirty="0"/>
              <a:t>5. feladat: Levente számlacsomagot választ</a:t>
            </a:r>
          </a:p>
        </p:txBody>
      </p:sp>
      <p:sp>
        <p:nvSpPr>
          <p:cNvPr id="9" name="Alcím 8">
            <a:extLst>
              <a:ext uri="{FF2B5EF4-FFF2-40B4-BE49-F238E27FC236}">
                <a16:creationId xmlns:a16="http://schemas.microsoft.com/office/drawing/2014/main" id="{7CD3AC43-A1E2-5C27-81A9-76027E6E8D8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Levente története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E4E21051-2870-D4DB-282B-34E2429E5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799999"/>
            <a:ext cx="10988675" cy="4753201"/>
          </a:xfrm>
          <a:prstGeom prst="rect">
            <a:avLst/>
          </a:prstGeom>
        </p:spPr>
        <p:txBody>
          <a:bodyPr/>
          <a:lstStyle/>
          <a:p>
            <a:r>
              <a:rPr lang="hu-HU" sz="2400" b="0" dirty="0">
                <a:latin typeface="DINPro-Regular" panose="02000503030000020004" pitchFamily="2" charset="0"/>
              </a:rPr>
              <a:t>Levente a bankfiókban gyorsan még egyszer átgondolja, hogyan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szeretné használni a zsebpénzét. Most, hogy lehetősége lesz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készpénz nélkül intézni a vásárlásait, nem szeretne havi egy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alkalomnál többször pénzt kivenni a számlájáról. Mivel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mindig figyelt a PÉNZ7 óráin, tudja, hogy a hitelfelvétel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veszélyeket is rejt magában, és egyébként sem töltötte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be a 18. életévét, vagyis a hitelkártya nem jöhet </a:t>
            </a:r>
            <a:r>
              <a:rPr lang="hu-HU" sz="2400" b="0" dirty="0" err="1">
                <a:latin typeface="DINPro-Regular" panose="02000503030000020004" pitchFamily="2" charset="0"/>
              </a:rPr>
              <a:t>számí</a:t>
            </a:r>
            <a:r>
              <a:rPr lang="hu-HU" sz="2400" b="0" dirty="0">
                <a:latin typeface="DINPro-Regular" panose="02000503030000020004" pitchFamily="2" charset="0"/>
              </a:rPr>
              <a:t>-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tásba. Papírformátumú számlakivonatot nem </a:t>
            </a:r>
            <a:r>
              <a:rPr lang="hu-HU" sz="2400" b="0" dirty="0" err="1">
                <a:latin typeface="DINPro-Regular" panose="02000503030000020004" pitchFamily="2" charset="0"/>
              </a:rPr>
              <a:t>sze</a:t>
            </a:r>
            <a:r>
              <a:rPr lang="hu-HU" sz="2400" b="0" dirty="0">
                <a:latin typeface="DINPro-Regular" panose="02000503030000020004" pitchFamily="2" charset="0"/>
              </a:rPr>
              <a:t>-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 err="1">
                <a:latin typeface="DINPro-Regular" panose="02000503030000020004" pitchFamily="2" charset="0"/>
              </a:rPr>
              <a:t>retne</a:t>
            </a:r>
            <a:r>
              <a:rPr lang="hu-HU" sz="2400" b="0" dirty="0">
                <a:latin typeface="DINPro-Regular" panose="02000503030000020004" pitchFamily="2" charset="0"/>
              </a:rPr>
              <a:t>, mert szívügye a környezetvédelem. Eszébe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jutott az is, hogy fontos lenne nyomon követni</a:t>
            </a:r>
            <a:br>
              <a:rPr lang="hu-HU" sz="2400" b="0" dirty="0">
                <a:latin typeface="DINPro-Regular" panose="02000503030000020004" pitchFamily="2" charset="0"/>
              </a:rPr>
            </a:br>
            <a:r>
              <a:rPr lang="hu-HU" sz="2400" b="0" dirty="0">
                <a:latin typeface="DINPro-Regular" panose="02000503030000020004" pitchFamily="2" charset="0"/>
              </a:rPr>
              <a:t>a pénzmozgást, ezért kérni fog mobilértesítést.</a:t>
            </a:r>
          </a:p>
          <a:p>
            <a:r>
              <a:rPr lang="hu-HU" sz="2400" dirty="0">
                <a:solidFill>
                  <a:schemeClr val="tx2"/>
                </a:solidFill>
              </a:rPr>
              <a:t>Segítsetek Leventének eligazodni a különböző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bankszámlacsomagok között, válasszátok ki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dirty="0">
                <a:solidFill>
                  <a:schemeClr val="tx2"/>
                </a:solidFill>
              </a:rPr>
              <a:t>a számára legkedvezőbbet!</a:t>
            </a:r>
          </a:p>
        </p:txBody>
      </p: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35F22411-0D8B-2617-6D85-AC7BA8A4728C}"/>
              </a:ext>
            </a:extLst>
          </p:cNvPr>
          <p:cNvCxnSpPr>
            <a:cxnSpLocks/>
          </p:cNvCxnSpPr>
          <p:nvPr/>
        </p:nvCxnSpPr>
        <p:spPr>
          <a:xfrm>
            <a:off x="1547446" y="900000"/>
            <a:ext cx="9045344" cy="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áblázat 9">
            <a:extLst>
              <a:ext uri="{FF2B5EF4-FFF2-40B4-BE49-F238E27FC236}">
                <a16:creationId xmlns:a16="http://schemas.microsoft.com/office/drawing/2014/main" id="{05D79E92-B1A1-97C7-1A90-95DAF145C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85350"/>
              </p:ext>
            </p:extLst>
          </p:nvPr>
        </p:nvGraphicFramePr>
        <p:xfrm>
          <a:off x="601362" y="2371820"/>
          <a:ext cx="10980000" cy="41736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96000">
                  <a:extLst>
                    <a:ext uri="{9D8B030D-6E8A-4147-A177-3AD203B41FA5}">
                      <a16:colId xmlns:a16="http://schemas.microsoft.com/office/drawing/2014/main" val="2054998775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2888760879"/>
                    </a:ext>
                  </a:extLst>
                </a:gridCol>
              </a:tblGrid>
              <a:tr h="609603">
                <a:tc>
                  <a:txBody>
                    <a:bodyPr/>
                    <a:lstStyle/>
                    <a:p>
                      <a:r>
                        <a:rPr lang="hu-HU" sz="2200" b="1" i="0" dirty="0">
                          <a:latin typeface="DINPro-Bold" panose="02000503030000020004" pitchFamily="2" charset="0"/>
                        </a:rPr>
                        <a:t>LEVENTE IGÉNYEI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i="0" dirty="0">
                          <a:latin typeface="DINPro-Bold" panose="02000503030000020004" pitchFamily="2" charset="0"/>
                        </a:rPr>
                        <a:t>VÁLASZTOTT SZÁMLACSOMAG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b="0" i="0" dirty="0">
                        <a:latin typeface="DINPro-Regular" panose="0200050303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848553"/>
                  </a:ext>
                </a:extLst>
              </a:tr>
              <a:tr h="1224000">
                <a:tc rowSpan="6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Pénzkivétel: havi egy alkalom.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Nincs még 18 éves, ezért nem lehet hitelkártyája.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Nem szeretne papíralapú</a:t>
                      </a:r>
                      <a:br>
                        <a:rPr lang="hu-HU" sz="2200" b="0" i="0" dirty="0">
                          <a:latin typeface="DINPro-Regular" panose="02000503030000020004" pitchFamily="2" charset="0"/>
                        </a:rPr>
                      </a:br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számlakivonatot.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A mobilértesítés fontos, hogy nyomon tudja követni pénzmozgásait.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200" b="0" i="0" dirty="0"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i="0" dirty="0">
                          <a:solidFill>
                            <a:schemeClr val="tx2"/>
                          </a:solidFill>
                          <a:latin typeface="DINPro-Bold" panose="02000503030000020004" pitchFamily="2" charset="0"/>
                        </a:rPr>
                        <a:t>Krőzus</a:t>
                      </a:r>
                      <a:br>
                        <a:rPr lang="hu-HU" sz="2200" b="1" i="0" dirty="0">
                          <a:latin typeface="DINPro-Bold" panose="02000503030000020004" pitchFamily="2" charset="0"/>
                        </a:rPr>
                      </a:br>
                      <a:r>
                        <a:rPr lang="hu-HU" sz="2200" b="1" i="0" dirty="0">
                          <a:latin typeface="DINPro-Bold" panose="02000503030000020004" pitchFamily="2" charset="0"/>
                        </a:rPr>
                        <a:t>számlacsomag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373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Számlavezetési díj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>
                          <a:effectLst/>
                          <a:latin typeface="DINPro-Regular" panose="02000503030000020004" pitchFamily="2" charset="0"/>
                        </a:rPr>
                        <a:t>500 Ft/hó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76940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hu-HU" b="0" i="0" dirty="0">
                        <a:latin typeface="DINPro-Regular" panose="0200050303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Készpénzfelvétel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>
                          <a:effectLst/>
                          <a:latin typeface="DINPro-Regular" panose="02000503030000020004" pitchFamily="2" charset="0"/>
                        </a:rPr>
                        <a:t>első kettő ingyen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3080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hu-HU" b="0" i="0" dirty="0">
                        <a:latin typeface="DINPro-Regular" panose="0200050303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Mobilértesítés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>
                          <a:effectLst/>
                          <a:latin typeface="DINPro-Regular" panose="02000503030000020004" pitchFamily="2" charset="0"/>
                        </a:rPr>
                        <a:t>0 Ft/db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335246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hu-HU" b="0" i="0" dirty="0">
                        <a:latin typeface="DINPro-Regular" panose="0200050303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Számlakivonat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>
                          <a:effectLst/>
                          <a:latin typeface="DINPro-Regular" panose="02000503030000020004" pitchFamily="2" charset="0"/>
                        </a:rPr>
                        <a:t>elektronikus</a:t>
                      </a:r>
                      <a:endParaRPr lang="hu-HU" sz="2200" b="0" i="0" dirty="0">
                        <a:latin typeface="DINPro-Regular" panose="0200050303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7048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hu-HU" b="0" i="0" dirty="0">
                        <a:latin typeface="DINPro-Regular" panose="0200050303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200" b="0" i="0" dirty="0">
                          <a:latin typeface="DINPro-Regular" panose="02000503030000020004" pitchFamily="2" charset="0"/>
                        </a:rPr>
                        <a:t>Bankkártya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>
                          <a:effectLst/>
                          <a:latin typeface="DINPro-Regular" panose="02000503030000020004" pitchFamily="2" charset="0"/>
                        </a:rPr>
                        <a:t>betéti/prepaid kártya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79673"/>
                  </a:ext>
                </a:extLst>
              </a:tr>
            </a:tbl>
          </a:graphicData>
        </a:graphic>
      </p:graphicFrame>
      <p:sp>
        <p:nvSpPr>
          <p:cNvPr id="5" name="Cím 4">
            <a:extLst>
              <a:ext uri="{FF2B5EF4-FFF2-40B4-BE49-F238E27FC236}">
                <a16:creationId xmlns:a16="http://schemas.microsoft.com/office/drawing/2014/main" id="{3BF85778-2E39-76E0-B559-398B305D6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5. feladat: Levente számlacsomagot választ</a:t>
            </a:r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A0A8EA61-ACBA-30A9-FEF9-E5EF62BAC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825086"/>
            <a:ext cx="10988675" cy="371704"/>
          </a:xfrm>
        </p:spPr>
        <p:txBody>
          <a:bodyPr/>
          <a:lstStyle/>
          <a:p>
            <a:r>
              <a:rPr lang="hu-HU" dirty="0"/>
              <a:t>A Leventének javasolt számlacsomag: </a:t>
            </a:r>
            <a:r>
              <a:rPr lang="hu-HU" dirty="0">
                <a:solidFill>
                  <a:schemeClr val="accent6"/>
                </a:solidFill>
              </a:rPr>
              <a:t>Krőzus számlacsomag</a:t>
            </a:r>
            <a:endParaRPr lang="hu-HU" dirty="0"/>
          </a:p>
          <a:p>
            <a:endParaRPr lang="hu-HU" dirty="0"/>
          </a:p>
        </p:txBody>
      </p:sp>
      <p:sp>
        <p:nvSpPr>
          <p:cNvPr id="16" name="Alcím 15">
            <a:extLst>
              <a:ext uri="{FF2B5EF4-FFF2-40B4-BE49-F238E27FC236}">
                <a16:creationId xmlns:a16="http://schemas.microsoft.com/office/drawing/2014/main" id="{7C0E83B2-3880-76C0-26C5-B4192986A04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(a feladat megoldása)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9F132343-DEBB-4441-CB16-72C726CC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49330" y="3017500"/>
            <a:ext cx="108585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5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>
            <a:extLst>
              <a:ext uri="{FF2B5EF4-FFF2-40B4-BE49-F238E27FC236}">
                <a16:creationId xmlns:a16="http://schemas.microsoft.com/office/drawing/2014/main" id="{D8775FAD-4E5F-FF98-A1F8-A508C425B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" y="2362754"/>
            <a:ext cx="12190498" cy="4495245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EDFB7DE8-8EFE-7F6E-9B07-F5A01812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79997" y="3805353"/>
            <a:ext cx="3960983" cy="3009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9C7261B6-210E-7955-C10F-68B8936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44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3848D0C0-4669-3CE7-A374-EE614316CDE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512759"/>
            <a:ext cx="10989274" cy="46636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/>
            <a:r>
              <a:rPr lang="hu-HU" dirty="0"/>
              <a:t>Hol, honnan és milyen formában intézhetjük pénzügyeinket?</a:t>
            </a:r>
          </a:p>
        </p:txBody>
      </p:sp>
    </p:spTree>
    <p:extLst>
      <p:ext uri="{BB962C8B-B14F-4D97-AF65-F5344CB8AC3E}">
        <p14:creationId xmlns:p14="http://schemas.microsoft.com/office/powerpoint/2010/main" val="251559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4">
            <a:extLst>
              <a:ext uri="{FF2B5EF4-FFF2-40B4-BE49-F238E27FC236}">
                <a16:creationId xmlns:a16="http://schemas.microsoft.com/office/drawing/2014/main" id="{45F5A93F-A792-8449-E094-75536FAE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5. feladat: Levente számlacsomagot választ</a:t>
            </a:r>
          </a:p>
        </p:txBody>
      </p:sp>
      <p:sp>
        <p:nvSpPr>
          <p:cNvPr id="13" name="Alcím 12">
            <a:extLst>
              <a:ext uri="{FF2B5EF4-FFF2-40B4-BE49-F238E27FC236}">
                <a16:creationId xmlns:a16="http://schemas.microsoft.com/office/drawing/2014/main" id="{9E8A12F9-A9BC-5F16-1233-C386A4B6602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(kiegészítő információk)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2" name="Szöveg helye 4">
            <a:extLst>
              <a:ext uri="{FF2B5EF4-FFF2-40B4-BE49-F238E27FC236}">
                <a16:creationId xmlns:a16="http://schemas.microsoft.com/office/drawing/2014/main" id="{8610F464-C32F-1068-16E0-1507D9B6F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270000" indent="-27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b="0" dirty="0">
                <a:latin typeface="DINPro-Regular" panose="02000503030000020004" pitchFamily="2" charset="0"/>
              </a:rPr>
              <a:t>A mobilapplikáció funkciói: tranzakciók bonyolítása, pénzmozgás nyomon követése, statisztikák a pénzköltésről, számlakivonat letöltése, egyéb banki és befektetési termékek (hitelek, utasbiztosítások, megtakarítások).</a:t>
            </a:r>
          </a:p>
          <a:p>
            <a:pPr marL="270000" indent="-27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b="0" dirty="0">
                <a:latin typeface="DINPro-Regular" panose="02000503030000020004" pitchFamily="2" charset="0"/>
              </a:rPr>
              <a:t>Jelenleg Magyarországon minden banknál havi két készpénzfelvétel ingyenes, összesen 150 ezer forint értékhatárig.</a:t>
            </a:r>
          </a:p>
          <a:p>
            <a:pPr marL="270000" indent="-2700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hu-HU" b="0" dirty="0">
                <a:latin typeface="DINPro-Regular" panose="02000503030000020004" pitchFamily="2" charset="0"/>
              </a:rPr>
              <a:t>Számos bank díjat számol fel az SMS-értesítésekért.</a:t>
            </a:r>
          </a:p>
        </p:txBody>
      </p:sp>
    </p:spTree>
    <p:extLst>
      <p:ext uri="{BB962C8B-B14F-4D97-AF65-F5344CB8AC3E}">
        <p14:creationId xmlns:p14="http://schemas.microsoft.com/office/powerpoint/2010/main" val="160520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e 7">
            <a:extLst>
              <a:ext uri="{FF2B5EF4-FFF2-40B4-BE49-F238E27FC236}">
                <a16:creationId xmlns:a16="http://schemas.microsoft.com/office/drawing/2014/main" id="{80CB0004-C258-6B04-1792-911E152BF0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9" r="249"/>
          <a:stretch/>
        </p:blipFill>
        <p:spPr>
          <a:xfrm>
            <a:off x="601663" y="1973261"/>
            <a:ext cx="2034135" cy="15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3CE67057-92FA-595B-097D-399C8203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300" dirty="0"/>
              <a:t>6. feladat: Levente első online vásárlása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FD9D6864-2753-B1EC-B3BC-B5D98F9EEF5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Lehetséges megoldások</a:t>
            </a:r>
          </a:p>
        </p:txBody>
      </p:sp>
      <p:pic>
        <p:nvPicPr>
          <p:cNvPr id="9" name="Kép helye 7">
            <a:extLst>
              <a:ext uri="{FF2B5EF4-FFF2-40B4-BE49-F238E27FC236}">
                <a16:creationId xmlns:a16="http://schemas.microsoft.com/office/drawing/2014/main" id="{023852F7-83B3-080D-04F9-A1ECE639C8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" r="249"/>
          <a:stretch/>
        </p:blipFill>
        <p:spPr>
          <a:xfrm>
            <a:off x="2839108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helye 7">
            <a:extLst>
              <a:ext uri="{FF2B5EF4-FFF2-40B4-BE49-F238E27FC236}">
                <a16:creationId xmlns:a16="http://schemas.microsoft.com/office/drawing/2014/main" id="{BAB48A8D-9DBB-F9F5-2C2F-CD079708A9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" r="249"/>
          <a:stretch/>
        </p:blipFill>
        <p:spPr>
          <a:xfrm>
            <a:off x="5076553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helye 7">
            <a:extLst>
              <a:ext uri="{FF2B5EF4-FFF2-40B4-BE49-F238E27FC236}">
                <a16:creationId xmlns:a16="http://schemas.microsoft.com/office/drawing/2014/main" id="{D37E6F5B-3F03-76CE-EB28-5B42F57423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" r="249"/>
          <a:stretch/>
        </p:blipFill>
        <p:spPr>
          <a:xfrm>
            <a:off x="7313998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Kép helye 7">
            <a:extLst>
              <a:ext uri="{FF2B5EF4-FFF2-40B4-BE49-F238E27FC236}">
                <a16:creationId xmlns:a16="http://schemas.microsoft.com/office/drawing/2014/main" id="{EE6E9FE9-3E9C-6BD5-B814-B0F3EE680F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9" r="249"/>
          <a:stretch/>
        </p:blipFill>
        <p:spPr>
          <a:xfrm>
            <a:off x="9551441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helye 7">
            <a:extLst>
              <a:ext uri="{FF2B5EF4-FFF2-40B4-BE49-F238E27FC236}">
                <a16:creationId xmlns:a16="http://schemas.microsoft.com/office/drawing/2014/main" id="{C2153E05-AD9D-27B9-5C13-7BBE7B1CD9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9" r="249"/>
          <a:stretch/>
        </p:blipFill>
        <p:spPr>
          <a:xfrm>
            <a:off x="7313998" y="3608385"/>
            <a:ext cx="2034135" cy="1548000"/>
          </a:xfrm>
          <a:prstGeom prst="rect">
            <a:avLst/>
          </a:prstGeom>
          <a:effectLst/>
        </p:spPr>
      </p:pic>
      <p:pic>
        <p:nvPicPr>
          <p:cNvPr id="14" name="Kép helye 7">
            <a:extLst>
              <a:ext uri="{FF2B5EF4-FFF2-40B4-BE49-F238E27FC236}">
                <a16:creationId xmlns:a16="http://schemas.microsoft.com/office/drawing/2014/main" id="{BD9AC986-1E34-DB73-0351-A9DF7D1747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9" r="249"/>
          <a:stretch/>
        </p:blipFill>
        <p:spPr>
          <a:xfrm>
            <a:off x="7313998" y="5156385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lcím 4">
            <a:extLst>
              <a:ext uri="{FF2B5EF4-FFF2-40B4-BE49-F238E27FC236}">
                <a16:creationId xmlns:a16="http://schemas.microsoft.com/office/drawing/2014/main" id="{346D6738-962A-EB77-41D1-C60ADF36B6C2}"/>
              </a:ext>
            </a:extLst>
          </p:cNvPr>
          <p:cNvSpPr txBox="1">
            <a:spLocks/>
          </p:cNvSpPr>
          <p:nvPr/>
        </p:nvSpPr>
        <p:spPr>
          <a:xfrm>
            <a:off x="601363" y="6084401"/>
            <a:ext cx="782937" cy="6199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tx2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54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94637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7">
            <a:extLst>
              <a:ext uri="{FF2B5EF4-FFF2-40B4-BE49-F238E27FC236}">
                <a16:creationId xmlns:a16="http://schemas.microsoft.com/office/drawing/2014/main" id="{D283134C-98FF-9C4A-8AC0-24388E289D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9" r="249"/>
          <a:stretch/>
        </p:blipFill>
        <p:spPr>
          <a:xfrm>
            <a:off x="601663" y="1973261"/>
            <a:ext cx="2034135" cy="15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ím 3">
            <a:extLst>
              <a:ext uri="{FF2B5EF4-FFF2-40B4-BE49-F238E27FC236}">
                <a16:creationId xmlns:a16="http://schemas.microsoft.com/office/drawing/2014/main" id="{57F8BB24-B0B7-2668-8E78-18A1017F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</p:spPr>
        <p:txBody>
          <a:bodyPr/>
          <a:lstStyle/>
          <a:p>
            <a:r>
              <a:rPr lang="hu-HU" sz="4300" dirty="0"/>
              <a:t>6. feladat: Levente első online vásárlása</a:t>
            </a:r>
          </a:p>
        </p:txBody>
      </p:sp>
      <p:sp>
        <p:nvSpPr>
          <p:cNvPr id="8" name="Alcím 4">
            <a:extLst>
              <a:ext uri="{FF2B5EF4-FFF2-40B4-BE49-F238E27FC236}">
                <a16:creationId xmlns:a16="http://schemas.microsoft.com/office/drawing/2014/main" id="{AF5E9F8B-2524-FB9E-7205-7E7FB174ABE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</p:spPr>
        <p:txBody>
          <a:bodyPr/>
          <a:lstStyle/>
          <a:p>
            <a:r>
              <a:rPr lang="hu-HU" dirty="0"/>
              <a:t>Lehetséges megoldások</a:t>
            </a:r>
          </a:p>
        </p:txBody>
      </p:sp>
      <p:pic>
        <p:nvPicPr>
          <p:cNvPr id="9" name="Kép helye 7">
            <a:extLst>
              <a:ext uri="{FF2B5EF4-FFF2-40B4-BE49-F238E27FC236}">
                <a16:creationId xmlns:a16="http://schemas.microsoft.com/office/drawing/2014/main" id="{4A23DE12-0EB4-01BF-023D-FC9E783FE9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" r="249"/>
          <a:stretch/>
        </p:blipFill>
        <p:spPr>
          <a:xfrm>
            <a:off x="2839108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helye 7">
            <a:extLst>
              <a:ext uri="{FF2B5EF4-FFF2-40B4-BE49-F238E27FC236}">
                <a16:creationId xmlns:a16="http://schemas.microsoft.com/office/drawing/2014/main" id="{C9CAE715-1714-E825-544F-15EBC96F48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" r="249"/>
          <a:stretch/>
        </p:blipFill>
        <p:spPr>
          <a:xfrm>
            <a:off x="5076553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helye 7">
            <a:extLst>
              <a:ext uri="{FF2B5EF4-FFF2-40B4-BE49-F238E27FC236}">
                <a16:creationId xmlns:a16="http://schemas.microsoft.com/office/drawing/2014/main" id="{DF4511FF-502C-D949-B96C-741E4E92BC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" r="249"/>
          <a:stretch/>
        </p:blipFill>
        <p:spPr>
          <a:xfrm>
            <a:off x="7313998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Kép helye 7">
            <a:extLst>
              <a:ext uri="{FF2B5EF4-FFF2-40B4-BE49-F238E27FC236}">
                <a16:creationId xmlns:a16="http://schemas.microsoft.com/office/drawing/2014/main" id="{805C2154-45B4-8574-45D3-2EE7A8D72A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9" r="249"/>
          <a:stretch/>
        </p:blipFill>
        <p:spPr>
          <a:xfrm>
            <a:off x="9551441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helye 7">
            <a:extLst>
              <a:ext uri="{FF2B5EF4-FFF2-40B4-BE49-F238E27FC236}">
                <a16:creationId xmlns:a16="http://schemas.microsoft.com/office/drawing/2014/main" id="{342B9F81-6698-7074-339F-4563C711C7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9" r="249"/>
          <a:stretch/>
        </p:blipFill>
        <p:spPr>
          <a:xfrm>
            <a:off x="7313998" y="3608385"/>
            <a:ext cx="2034135" cy="1548000"/>
          </a:xfrm>
          <a:prstGeom prst="rect">
            <a:avLst/>
          </a:prstGeom>
          <a:effectLst/>
        </p:spPr>
      </p:pic>
      <p:pic>
        <p:nvPicPr>
          <p:cNvPr id="14" name="Kép helye 7">
            <a:extLst>
              <a:ext uri="{FF2B5EF4-FFF2-40B4-BE49-F238E27FC236}">
                <a16:creationId xmlns:a16="http://schemas.microsoft.com/office/drawing/2014/main" id="{DBBB597F-106D-CAF9-3F68-E96A4EE6333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9" r="249"/>
          <a:stretch/>
        </p:blipFill>
        <p:spPr>
          <a:xfrm>
            <a:off x="7313998" y="5156385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lcím 4">
            <a:extLst>
              <a:ext uri="{FF2B5EF4-FFF2-40B4-BE49-F238E27FC236}">
                <a16:creationId xmlns:a16="http://schemas.microsoft.com/office/drawing/2014/main" id="{4B2805DB-285A-684C-8FB9-E042F04AF303}"/>
              </a:ext>
            </a:extLst>
          </p:cNvPr>
          <p:cNvSpPr txBox="1">
            <a:spLocks/>
          </p:cNvSpPr>
          <p:nvPr/>
        </p:nvSpPr>
        <p:spPr>
          <a:xfrm>
            <a:off x="601363" y="6084401"/>
            <a:ext cx="782937" cy="6199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tx2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54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42553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helye 7">
            <a:extLst>
              <a:ext uri="{FF2B5EF4-FFF2-40B4-BE49-F238E27FC236}">
                <a16:creationId xmlns:a16="http://schemas.microsoft.com/office/drawing/2014/main" id="{9225024E-F3CF-B233-4EE7-548DBE2ED1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9" r="249"/>
          <a:stretch/>
        </p:blipFill>
        <p:spPr>
          <a:xfrm>
            <a:off x="601663" y="1973261"/>
            <a:ext cx="2034135" cy="15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ím 3">
            <a:extLst>
              <a:ext uri="{FF2B5EF4-FFF2-40B4-BE49-F238E27FC236}">
                <a16:creationId xmlns:a16="http://schemas.microsoft.com/office/drawing/2014/main" id="{2EC03BF4-BFA4-CF75-E4AE-641AC0E3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</p:spPr>
        <p:txBody>
          <a:bodyPr/>
          <a:lstStyle/>
          <a:p>
            <a:r>
              <a:rPr lang="hu-HU" sz="4300" dirty="0"/>
              <a:t>6. feladat: Levente első online vásárlása</a:t>
            </a:r>
          </a:p>
        </p:txBody>
      </p:sp>
      <p:sp>
        <p:nvSpPr>
          <p:cNvPr id="8" name="Alcím 4">
            <a:extLst>
              <a:ext uri="{FF2B5EF4-FFF2-40B4-BE49-F238E27FC236}">
                <a16:creationId xmlns:a16="http://schemas.microsoft.com/office/drawing/2014/main" id="{833E371D-A47A-945B-A9F2-8C13802D5F8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</p:spPr>
        <p:txBody>
          <a:bodyPr/>
          <a:lstStyle/>
          <a:p>
            <a:r>
              <a:rPr lang="hu-HU" dirty="0"/>
              <a:t>Lehetséges megoldások</a:t>
            </a:r>
          </a:p>
        </p:txBody>
      </p:sp>
      <p:pic>
        <p:nvPicPr>
          <p:cNvPr id="9" name="Kép helye 7">
            <a:extLst>
              <a:ext uri="{FF2B5EF4-FFF2-40B4-BE49-F238E27FC236}">
                <a16:creationId xmlns:a16="http://schemas.microsoft.com/office/drawing/2014/main" id="{831AE3EA-6D9E-1EA0-A90A-DE92B02D5B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" r="249"/>
          <a:stretch/>
        </p:blipFill>
        <p:spPr>
          <a:xfrm>
            <a:off x="2839108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helye 7">
            <a:extLst>
              <a:ext uri="{FF2B5EF4-FFF2-40B4-BE49-F238E27FC236}">
                <a16:creationId xmlns:a16="http://schemas.microsoft.com/office/drawing/2014/main" id="{7D8F009C-1CA1-FF2D-1808-DFCDB431FE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" r="249"/>
          <a:stretch/>
        </p:blipFill>
        <p:spPr>
          <a:xfrm>
            <a:off x="5076553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Kép helye 7">
            <a:extLst>
              <a:ext uri="{FF2B5EF4-FFF2-40B4-BE49-F238E27FC236}">
                <a16:creationId xmlns:a16="http://schemas.microsoft.com/office/drawing/2014/main" id="{45EF2713-D82C-3211-4CFE-2CEA3F893A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" r="249"/>
          <a:stretch/>
        </p:blipFill>
        <p:spPr>
          <a:xfrm>
            <a:off x="7313998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Kép helye 7">
            <a:extLst>
              <a:ext uri="{FF2B5EF4-FFF2-40B4-BE49-F238E27FC236}">
                <a16:creationId xmlns:a16="http://schemas.microsoft.com/office/drawing/2014/main" id="{73878023-E18D-0864-6F5E-848A8FFBD1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9" r="249"/>
          <a:stretch/>
        </p:blipFill>
        <p:spPr>
          <a:xfrm>
            <a:off x="9551441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Kép helye 7">
            <a:extLst>
              <a:ext uri="{FF2B5EF4-FFF2-40B4-BE49-F238E27FC236}">
                <a16:creationId xmlns:a16="http://schemas.microsoft.com/office/drawing/2014/main" id="{28A0BCB7-10AF-2D79-325A-4257F4C8D6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9" r="249"/>
          <a:stretch/>
        </p:blipFill>
        <p:spPr>
          <a:xfrm>
            <a:off x="7313998" y="3608385"/>
            <a:ext cx="2034135" cy="1548000"/>
          </a:xfrm>
          <a:prstGeom prst="rect">
            <a:avLst/>
          </a:prstGeom>
          <a:effectLst/>
        </p:spPr>
      </p:pic>
      <p:pic>
        <p:nvPicPr>
          <p:cNvPr id="14" name="Kép helye 7">
            <a:extLst>
              <a:ext uri="{FF2B5EF4-FFF2-40B4-BE49-F238E27FC236}">
                <a16:creationId xmlns:a16="http://schemas.microsoft.com/office/drawing/2014/main" id="{CDC40E49-22DA-F10F-FFD2-3A51D519FF7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9" r="249"/>
          <a:stretch/>
        </p:blipFill>
        <p:spPr>
          <a:xfrm>
            <a:off x="7313998" y="5156385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lcím 4">
            <a:extLst>
              <a:ext uri="{FF2B5EF4-FFF2-40B4-BE49-F238E27FC236}">
                <a16:creationId xmlns:a16="http://schemas.microsoft.com/office/drawing/2014/main" id="{42F3878A-48B3-BD4A-4100-90949A7C8DA0}"/>
              </a:ext>
            </a:extLst>
          </p:cNvPr>
          <p:cNvSpPr txBox="1">
            <a:spLocks/>
          </p:cNvSpPr>
          <p:nvPr/>
        </p:nvSpPr>
        <p:spPr>
          <a:xfrm>
            <a:off x="601363" y="6084401"/>
            <a:ext cx="782937" cy="6199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tx2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5400" dirty="0"/>
              <a:t>3.</a:t>
            </a:r>
          </a:p>
        </p:txBody>
      </p:sp>
      <p:pic>
        <p:nvPicPr>
          <p:cNvPr id="16" name="Kép helye 7">
            <a:extLst>
              <a:ext uri="{FF2B5EF4-FFF2-40B4-BE49-F238E27FC236}">
                <a16:creationId xmlns:a16="http://schemas.microsoft.com/office/drawing/2014/main" id="{2447DBE4-FA21-6A7E-4181-C3F271D5B09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9" r="249"/>
          <a:stretch/>
        </p:blipFill>
        <p:spPr>
          <a:xfrm>
            <a:off x="9551441" y="3608385"/>
            <a:ext cx="2034135" cy="1548000"/>
          </a:xfrm>
          <a:prstGeom prst="rect">
            <a:avLst/>
          </a:prstGeom>
          <a:effectLst/>
        </p:spPr>
      </p:pic>
      <p:pic>
        <p:nvPicPr>
          <p:cNvPr id="17" name="Kép helye 7">
            <a:extLst>
              <a:ext uri="{FF2B5EF4-FFF2-40B4-BE49-F238E27FC236}">
                <a16:creationId xmlns:a16="http://schemas.microsoft.com/office/drawing/2014/main" id="{C37FE9C1-788D-F0A1-3892-7B4B3435CE9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9" r="249"/>
          <a:stretch/>
        </p:blipFill>
        <p:spPr>
          <a:xfrm>
            <a:off x="9551441" y="5156385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06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helye 7">
            <a:extLst>
              <a:ext uri="{FF2B5EF4-FFF2-40B4-BE49-F238E27FC236}">
                <a16:creationId xmlns:a16="http://schemas.microsoft.com/office/drawing/2014/main" id="{378696AC-3043-A416-7EA0-344D89DDBB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49" r="249"/>
          <a:stretch/>
        </p:blipFill>
        <p:spPr>
          <a:xfrm>
            <a:off x="601663" y="1973261"/>
            <a:ext cx="2034135" cy="15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Cím 3">
            <a:extLst>
              <a:ext uri="{FF2B5EF4-FFF2-40B4-BE49-F238E27FC236}">
                <a16:creationId xmlns:a16="http://schemas.microsoft.com/office/drawing/2014/main" id="{3E8E23BD-3C21-1A87-B0AB-DC3B25601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4799"/>
            <a:ext cx="10043190" cy="466369"/>
          </a:xfrm>
        </p:spPr>
        <p:txBody>
          <a:bodyPr/>
          <a:lstStyle/>
          <a:p>
            <a:r>
              <a:rPr lang="hu-HU" sz="4300" dirty="0"/>
              <a:t>6. feladat: Levente első online vásárlása</a:t>
            </a:r>
          </a:p>
        </p:txBody>
      </p:sp>
      <p:sp>
        <p:nvSpPr>
          <p:cNvPr id="24" name="Alcím 4">
            <a:extLst>
              <a:ext uri="{FF2B5EF4-FFF2-40B4-BE49-F238E27FC236}">
                <a16:creationId xmlns:a16="http://schemas.microsoft.com/office/drawing/2014/main" id="{A4AFE832-6B27-BAC7-90E2-584BEECC93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162800"/>
            <a:ext cx="10989271" cy="466369"/>
          </a:xfrm>
        </p:spPr>
        <p:txBody>
          <a:bodyPr/>
          <a:lstStyle/>
          <a:p>
            <a:r>
              <a:rPr lang="hu-HU" dirty="0"/>
              <a:t>Lehetséges megoldások</a:t>
            </a:r>
          </a:p>
        </p:txBody>
      </p:sp>
      <p:pic>
        <p:nvPicPr>
          <p:cNvPr id="25" name="Kép helye 7">
            <a:extLst>
              <a:ext uri="{FF2B5EF4-FFF2-40B4-BE49-F238E27FC236}">
                <a16:creationId xmlns:a16="http://schemas.microsoft.com/office/drawing/2014/main" id="{C5791BC7-6A7E-564F-CA69-C3EDB8B5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" r="249"/>
          <a:stretch/>
        </p:blipFill>
        <p:spPr>
          <a:xfrm>
            <a:off x="2839108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Kép helye 7">
            <a:extLst>
              <a:ext uri="{FF2B5EF4-FFF2-40B4-BE49-F238E27FC236}">
                <a16:creationId xmlns:a16="http://schemas.microsoft.com/office/drawing/2014/main" id="{157C3851-ECCB-6299-BCAE-7CAB6B1726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" r="249"/>
          <a:stretch/>
        </p:blipFill>
        <p:spPr>
          <a:xfrm>
            <a:off x="5076553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Kép helye 7">
            <a:extLst>
              <a:ext uri="{FF2B5EF4-FFF2-40B4-BE49-F238E27FC236}">
                <a16:creationId xmlns:a16="http://schemas.microsoft.com/office/drawing/2014/main" id="{679CE336-8B5C-4763-A31B-E2E6636FF7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" r="249"/>
          <a:stretch/>
        </p:blipFill>
        <p:spPr>
          <a:xfrm>
            <a:off x="7313998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Kép helye 7">
            <a:extLst>
              <a:ext uri="{FF2B5EF4-FFF2-40B4-BE49-F238E27FC236}">
                <a16:creationId xmlns:a16="http://schemas.microsoft.com/office/drawing/2014/main" id="{4FC1A849-CE86-A949-AC9C-3709710EBB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9" r="249"/>
          <a:stretch/>
        </p:blipFill>
        <p:spPr>
          <a:xfrm>
            <a:off x="9551441" y="1973261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Kép helye 7">
            <a:extLst>
              <a:ext uri="{FF2B5EF4-FFF2-40B4-BE49-F238E27FC236}">
                <a16:creationId xmlns:a16="http://schemas.microsoft.com/office/drawing/2014/main" id="{665AE700-DC13-38C7-FAAC-0365FEA1EB6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9" r="249"/>
          <a:stretch/>
        </p:blipFill>
        <p:spPr>
          <a:xfrm>
            <a:off x="7313998" y="3608385"/>
            <a:ext cx="2034135" cy="1548000"/>
          </a:xfrm>
          <a:prstGeom prst="rect">
            <a:avLst/>
          </a:prstGeom>
          <a:effectLst/>
        </p:spPr>
      </p:pic>
      <p:pic>
        <p:nvPicPr>
          <p:cNvPr id="30" name="Kép helye 7">
            <a:extLst>
              <a:ext uri="{FF2B5EF4-FFF2-40B4-BE49-F238E27FC236}">
                <a16:creationId xmlns:a16="http://schemas.microsoft.com/office/drawing/2014/main" id="{0137F533-6FF4-E465-D515-D4D70D95E80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9" r="249"/>
          <a:stretch/>
        </p:blipFill>
        <p:spPr>
          <a:xfrm>
            <a:off x="7313998" y="5156385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Alcím 4">
            <a:extLst>
              <a:ext uri="{FF2B5EF4-FFF2-40B4-BE49-F238E27FC236}">
                <a16:creationId xmlns:a16="http://schemas.microsoft.com/office/drawing/2014/main" id="{C7D894F7-0410-3901-2D7A-9BF5AE37787C}"/>
              </a:ext>
            </a:extLst>
          </p:cNvPr>
          <p:cNvSpPr txBox="1">
            <a:spLocks/>
          </p:cNvSpPr>
          <p:nvPr/>
        </p:nvSpPr>
        <p:spPr>
          <a:xfrm>
            <a:off x="601363" y="6084401"/>
            <a:ext cx="782937" cy="6199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tx2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5400" dirty="0"/>
              <a:t>4.</a:t>
            </a:r>
          </a:p>
        </p:txBody>
      </p:sp>
      <p:pic>
        <p:nvPicPr>
          <p:cNvPr id="32" name="Kép helye 7">
            <a:extLst>
              <a:ext uri="{FF2B5EF4-FFF2-40B4-BE49-F238E27FC236}">
                <a16:creationId xmlns:a16="http://schemas.microsoft.com/office/drawing/2014/main" id="{43145993-1B95-EA57-2793-2B4BA56DA9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9" r="249"/>
          <a:stretch/>
        </p:blipFill>
        <p:spPr>
          <a:xfrm>
            <a:off x="9551441" y="3608385"/>
            <a:ext cx="2034135" cy="1548000"/>
          </a:xfrm>
          <a:prstGeom prst="rect">
            <a:avLst/>
          </a:prstGeom>
          <a:effectLst/>
        </p:spPr>
      </p:pic>
      <p:pic>
        <p:nvPicPr>
          <p:cNvPr id="33" name="Kép helye 7">
            <a:extLst>
              <a:ext uri="{FF2B5EF4-FFF2-40B4-BE49-F238E27FC236}">
                <a16:creationId xmlns:a16="http://schemas.microsoft.com/office/drawing/2014/main" id="{4112A166-066A-89F1-3917-F3C9181F85B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9" r="249"/>
          <a:stretch/>
        </p:blipFill>
        <p:spPr>
          <a:xfrm>
            <a:off x="9551441" y="5156385"/>
            <a:ext cx="2034135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05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AC39FBC8-0260-9794-28B9-9C22844E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feladat: Zárás, összefoglalás </a:t>
            </a:r>
          </a:p>
        </p:txBody>
      </p:sp>
      <p:sp>
        <p:nvSpPr>
          <p:cNvPr id="14" name="Alcím 13">
            <a:extLst>
              <a:ext uri="{FF2B5EF4-FFF2-40B4-BE49-F238E27FC236}">
                <a16:creationId xmlns:a16="http://schemas.microsoft.com/office/drawing/2014/main" id="{BF404A0B-9ED3-631E-3DC9-1106DFE5BEE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598800"/>
            <a:ext cx="10989271" cy="466369"/>
          </a:xfrm>
        </p:spPr>
        <p:txBody>
          <a:bodyPr/>
          <a:lstStyle/>
          <a:p>
            <a:r>
              <a:rPr lang="hu-HU" dirty="0"/>
              <a:t>Mire figyeljünk, amikor bankszámlát nyitunk?</a:t>
            </a:r>
          </a:p>
        </p:txBody>
      </p:sp>
      <p:sp>
        <p:nvSpPr>
          <p:cNvPr id="12" name="Alcím 5">
            <a:extLst>
              <a:ext uri="{FF2B5EF4-FFF2-40B4-BE49-F238E27FC236}">
                <a16:creationId xmlns:a16="http://schemas.microsoft.com/office/drawing/2014/main" id="{E4540457-9261-A6BE-F65F-1914C93B0346}"/>
              </a:ext>
            </a:extLst>
          </p:cNvPr>
          <p:cNvSpPr txBox="1">
            <a:spLocks/>
          </p:cNvSpPr>
          <p:nvPr/>
        </p:nvSpPr>
        <p:spPr>
          <a:xfrm>
            <a:off x="1547444" y="1054800"/>
            <a:ext cx="10043190" cy="355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tx2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>
                <a:solidFill>
                  <a:schemeClr val="tx1"/>
                </a:solidFill>
              </a:rPr>
              <a:t>(1. alternatíva)</a:t>
            </a:r>
          </a:p>
        </p:txBody>
      </p: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9BA5C377-B651-CCD9-0D7C-B33C11003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2347200"/>
            <a:ext cx="10988675" cy="1637163"/>
          </a:xfrm>
        </p:spPr>
        <p:txBody>
          <a:bodyPr/>
          <a:lstStyle/>
          <a:p>
            <a:pPr algn="just"/>
            <a:r>
              <a:rPr lang="hu-HU" sz="2400" dirty="0">
                <a:latin typeface="DINPro-Regular" panose="02000503030000020004" pitchFamily="2" charset="0"/>
              </a:rPr>
              <a:t>Saját szokásaink, igényeink </a:t>
            </a:r>
            <a:r>
              <a:rPr lang="hu-HU" sz="2400" dirty="0" err="1">
                <a:latin typeface="DINPro-Regular" panose="02000503030000020004" pitchFamily="2" charset="0"/>
              </a:rPr>
              <a:t>végiggondolását</a:t>
            </a:r>
            <a:r>
              <a:rPr lang="hu-HU" sz="2400" dirty="0">
                <a:latin typeface="DINPro-Regular" panose="02000503030000020004" pitchFamily="2" charset="0"/>
              </a:rPr>
              <a:t> követően tájékozódnunk kell arról, mekkora a költsége a kiválasztott szolgáltatásoknak a szóba jöhető bankoknál. </a:t>
            </a:r>
            <a:r>
              <a:rPr lang="hu-HU" sz="2400" spc="-20" dirty="0">
                <a:latin typeface="DINPro-Regular" panose="02000503030000020004" pitchFamily="2" charset="0"/>
              </a:rPr>
              <a:t>Ezeket az információkat (ún. kondí­ciós listákat) a bankok honlapján, valamint fiók-</a:t>
            </a:r>
            <a:br>
              <a:rPr lang="hu-HU" sz="2400" dirty="0">
                <a:latin typeface="DINPro-Regular" panose="02000503030000020004" pitchFamily="2" charset="0"/>
              </a:rPr>
            </a:br>
            <a:r>
              <a:rPr lang="hu-HU" sz="2400" dirty="0" err="1">
                <a:latin typeface="DINPro-Regular" panose="02000503030000020004" pitchFamily="2" charset="0"/>
              </a:rPr>
              <a:t>jaiban</a:t>
            </a:r>
            <a:r>
              <a:rPr lang="hu-HU" sz="2400" dirty="0">
                <a:latin typeface="DINPro-Regular" panose="02000503030000020004" pitchFamily="2" charset="0"/>
              </a:rPr>
              <a:t> is megtalálhatjuk. A legtipikusabb költségtételek – nem említve a bank-kártyákhoz kapcsolódó költségeket – a következők lehetnek:</a:t>
            </a:r>
          </a:p>
        </p:txBody>
      </p:sp>
      <p:graphicFrame>
        <p:nvGraphicFramePr>
          <p:cNvPr id="17" name="Táblázat 9">
            <a:extLst>
              <a:ext uri="{FF2B5EF4-FFF2-40B4-BE49-F238E27FC236}">
                <a16:creationId xmlns:a16="http://schemas.microsoft.com/office/drawing/2014/main" id="{A4931C56-5B66-738B-3E5C-88D80ABF8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47113"/>
              </p:ext>
            </p:extLst>
          </p:nvPr>
        </p:nvGraphicFramePr>
        <p:xfrm>
          <a:off x="610019" y="4150294"/>
          <a:ext cx="10980319" cy="23614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6837">
                  <a:extLst>
                    <a:ext uri="{9D8B030D-6E8A-4147-A177-3AD203B41FA5}">
                      <a16:colId xmlns:a16="http://schemas.microsoft.com/office/drawing/2014/main" val="2054998775"/>
                    </a:ext>
                  </a:extLst>
                </a:gridCol>
                <a:gridCol w="3879025">
                  <a:extLst>
                    <a:ext uri="{9D8B030D-6E8A-4147-A177-3AD203B41FA5}">
                      <a16:colId xmlns:a16="http://schemas.microsoft.com/office/drawing/2014/main" val="658502721"/>
                    </a:ext>
                  </a:extLst>
                </a:gridCol>
                <a:gridCol w="2786457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3480690581"/>
                    </a:ext>
                  </a:extLst>
                </a:gridCol>
              </a:tblGrid>
              <a:tr h="773646">
                <a:tc>
                  <a:txBody>
                    <a:bodyPr/>
                    <a:lstStyle/>
                    <a:p>
                      <a:r>
                        <a:rPr lang="hu-HU" sz="2100" b="1" i="0" dirty="0">
                          <a:latin typeface="DINPro-Bold" panose="02000503030000020004" pitchFamily="2" charset="0"/>
                        </a:rPr>
                        <a:t>SZÁMLA­VEZETÉS</a:t>
                      </a:r>
                    </a:p>
                  </a:txBody>
                  <a:tcPr marR="55440" marT="81720" marB="8172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100" b="1" i="0" dirty="0">
                          <a:latin typeface="DINPro-Bold" panose="02000503030000020004" pitchFamily="2" charset="0"/>
                        </a:rPr>
                        <a:t>INFORMÁLÓDÁS</a:t>
                      </a:r>
                    </a:p>
                  </a:txBody>
                  <a:tcPr marR="55440" marT="81720" marB="8172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100" b="1" dirty="0">
                          <a:effectLst/>
                          <a:latin typeface="DINPro-Bold" panose="02000503030000020004" pitchFamily="2" charset="0"/>
                        </a:rPr>
                        <a:t>UTALÁS</a:t>
                      </a:r>
                      <a:endParaRPr lang="hu-HU" sz="2100" b="1" i="0" dirty="0">
                        <a:latin typeface="DINPro-Bold" panose="02000503030000020004" pitchFamily="2" charset="0"/>
                      </a:endParaRPr>
                    </a:p>
                  </a:txBody>
                  <a:tcPr marR="55440" marT="81720" marB="8172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100" b="1" i="0" dirty="0">
                          <a:latin typeface="DINPro-Bold" panose="02000503030000020004" pitchFamily="2" charset="0"/>
                        </a:rPr>
                        <a:t>KÉSZPÉNZFELVÉTEL</a:t>
                      </a:r>
                      <a:br>
                        <a:rPr lang="hu-HU" sz="2100" b="1" i="0" dirty="0">
                          <a:latin typeface="DINPro-Bold" panose="02000503030000020004" pitchFamily="2" charset="0"/>
                        </a:rPr>
                      </a:br>
                      <a:r>
                        <a:rPr lang="hu-HU" sz="2100" b="1" i="0" dirty="0">
                          <a:latin typeface="DINPro-Bold" panose="02000503030000020004" pitchFamily="2" charset="0"/>
                        </a:rPr>
                        <a:t>(havi 2 ingyen) </a:t>
                      </a:r>
                    </a:p>
                  </a:txBody>
                  <a:tcPr marR="55440" marT="81720" marB="8172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848553"/>
                  </a:ext>
                </a:extLst>
              </a:tr>
              <a:tr h="1437422">
                <a:tc>
                  <a:txBody>
                    <a:bodyPr/>
                    <a:lstStyle/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Számla-vezetési</a:t>
                      </a:r>
                      <a:br>
                        <a:rPr lang="hu-HU" sz="2100" b="0" i="0" dirty="0">
                          <a:latin typeface="DINPro-Regular" panose="02000503030000020004" pitchFamily="2" charset="0"/>
                        </a:rPr>
                      </a:b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díj (Ft/hó)</a:t>
                      </a:r>
                    </a:p>
                  </a:txBody>
                  <a:tcPr marR="55440" marT="81720" marB="8172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Internetbank (Ft/hó)</a:t>
                      </a:r>
                    </a:p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Mobilértesítés (Ft/sms)</a:t>
                      </a:r>
                    </a:p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Számlakivonat (papíralapú)</a:t>
                      </a:r>
                    </a:p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Számlakivonat (elektronikus)</a:t>
                      </a:r>
                    </a:p>
                  </a:txBody>
                  <a:tcPr marR="55440" marT="81720" marB="8172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Eseti (bankon kívül)</a:t>
                      </a:r>
                    </a:p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Eseti (bankon belül)</a:t>
                      </a:r>
                    </a:p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Csoportos</a:t>
                      </a:r>
                    </a:p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Rendszeres</a:t>
                      </a:r>
                    </a:p>
                  </a:txBody>
                  <a:tcPr marR="55440" marT="81720" marB="8172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Bankfiókokból</a:t>
                      </a:r>
                    </a:p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Saját ATM-</a:t>
                      </a:r>
                      <a:r>
                        <a:rPr lang="hu-HU" sz="2100" b="0" i="0" dirty="0" err="1">
                          <a:latin typeface="DINPro-Regular" panose="02000503030000020004" pitchFamily="2" charset="0"/>
                        </a:rPr>
                        <a:t>ből</a:t>
                      </a:r>
                      <a:endParaRPr lang="hu-HU" sz="2100" b="0" i="0" dirty="0">
                        <a:latin typeface="DINPro-Regular" panose="02000503030000020004" pitchFamily="2" charset="0"/>
                      </a:endParaRPr>
                    </a:p>
                    <a:p>
                      <a:pPr marL="198900" indent="-19890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hu-HU" sz="2100" b="0" i="0" dirty="0">
                          <a:latin typeface="DINPro-Regular" panose="02000503030000020004" pitchFamily="2" charset="0"/>
                        </a:rPr>
                        <a:t>Idegen ATM-</a:t>
                      </a:r>
                      <a:r>
                        <a:rPr lang="hu-HU" sz="2100" b="0" i="0" dirty="0" err="1">
                          <a:latin typeface="DINPro-Regular" panose="02000503030000020004" pitchFamily="2" charset="0"/>
                        </a:rPr>
                        <a:t>ből</a:t>
                      </a:r>
                      <a:endParaRPr lang="hu-HU" sz="2100" b="0" i="0" dirty="0">
                        <a:latin typeface="DINPro-Regular" panose="02000503030000020004" pitchFamily="2" charset="0"/>
                      </a:endParaRPr>
                    </a:p>
                  </a:txBody>
                  <a:tcPr marR="55440" marT="81720" marB="8172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998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F133922-9C1C-BC17-E82E-814338C9E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46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INPro-Regular" panose="02000503030000020004" pitchFamily="2" charset="0"/>
              </a:rPr>
            </a:br>
            <a:endParaRPr kumimoji="0" lang="hu-HU" altLang="hu-H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INPro-Regular" panose="02000503030000020004" pitchFamily="2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60223ED3-6745-8EB5-03A3-B3B6BF4C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feladat: Zárás, összefoglalás </a:t>
            </a:r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8726AF2D-06AD-F854-9AB5-3F10285B2C6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01363" y="1598400"/>
            <a:ext cx="10989271" cy="466369"/>
          </a:xfrm>
        </p:spPr>
        <p:txBody>
          <a:bodyPr/>
          <a:lstStyle/>
          <a:p>
            <a:r>
              <a:rPr lang="hu-HU" dirty="0"/>
              <a:t>A bankkártyaválasztás folyamata </a:t>
            </a:r>
          </a:p>
        </p:txBody>
      </p:sp>
      <p:sp>
        <p:nvSpPr>
          <p:cNvPr id="9" name="Alcím 5">
            <a:extLst>
              <a:ext uri="{FF2B5EF4-FFF2-40B4-BE49-F238E27FC236}">
                <a16:creationId xmlns:a16="http://schemas.microsoft.com/office/drawing/2014/main" id="{986DD4C5-38E8-C428-FE1F-8DC71DE48030}"/>
              </a:ext>
            </a:extLst>
          </p:cNvPr>
          <p:cNvSpPr txBox="1">
            <a:spLocks/>
          </p:cNvSpPr>
          <p:nvPr/>
        </p:nvSpPr>
        <p:spPr>
          <a:xfrm>
            <a:off x="1547444" y="1054800"/>
            <a:ext cx="10043190" cy="355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tx2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>
                <a:solidFill>
                  <a:schemeClr val="tx1"/>
                </a:solidFill>
              </a:rPr>
              <a:t>(2. alternatíva)</a:t>
            </a:r>
          </a:p>
        </p:txBody>
      </p:sp>
      <p:graphicFrame>
        <p:nvGraphicFramePr>
          <p:cNvPr id="11" name="Táblázat 9">
            <a:extLst>
              <a:ext uri="{FF2B5EF4-FFF2-40B4-BE49-F238E27FC236}">
                <a16:creationId xmlns:a16="http://schemas.microsoft.com/office/drawing/2014/main" id="{77C57A2A-12D5-9621-BE62-CA21B0575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57400"/>
              </p:ext>
            </p:extLst>
          </p:nvPr>
        </p:nvGraphicFramePr>
        <p:xfrm>
          <a:off x="610018" y="2207500"/>
          <a:ext cx="10980616" cy="4419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90308">
                  <a:extLst>
                    <a:ext uri="{9D8B030D-6E8A-4147-A177-3AD203B41FA5}">
                      <a16:colId xmlns:a16="http://schemas.microsoft.com/office/drawing/2014/main" val="658502721"/>
                    </a:ext>
                  </a:extLst>
                </a:gridCol>
                <a:gridCol w="5490308">
                  <a:extLst>
                    <a:ext uri="{9D8B030D-6E8A-4147-A177-3AD203B41FA5}">
                      <a16:colId xmlns:a16="http://schemas.microsoft.com/office/drawing/2014/main" val="4137243519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Mire akarjuk használni a kártyát?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Vásárlás? – Pénzfelvétel?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Itthon? – Külföldön?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solidFill>
                            <a:schemeClr val="tx1"/>
                          </a:solidFill>
                          <a:latin typeface="DINPro-Regular" panose="02000503030000020004" pitchFamily="2" charset="0"/>
                        </a:rPr>
                        <a:t>Saját pénzből? – Hitelből is?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373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Mit kínálnak a bankok?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Bankszámlához kapcsolódik?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Hitelkeret? – Kamatkondíciók?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Egyszerű? – Biztonságos?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Külföldön is? – Pénznem?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8013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Mi mennyibe kerül?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Éves kártyadíj?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Készpénzfelvétel díja?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Hitelkamat? – Egyéb hiteldíjak?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Betéti kamat?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426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Előnyök és hátrányok mérlegelése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Elvárásaink és a kínálat összevetése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0279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Kártyaválasztás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tx2"/>
                        </a:buClr>
                        <a:buSzPct val="120000"/>
                        <a:buFont typeface="Arial" panose="020B0604020202020204" pitchFamily="34" charset="0"/>
                        <a:buNone/>
                      </a:pPr>
                      <a:r>
                        <a:rPr lang="hu-HU" sz="2000" b="0" i="0" dirty="0">
                          <a:latin typeface="DINPro-Regular" panose="02000503030000020004" pitchFamily="2" charset="0"/>
                        </a:rPr>
                        <a:t>Bankkártya igénylése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20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09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helye 31">
            <a:extLst>
              <a:ext uri="{FF2B5EF4-FFF2-40B4-BE49-F238E27FC236}">
                <a16:creationId xmlns:a16="http://schemas.microsoft.com/office/drawing/2014/main" id="{470207D4-0353-AA0C-E304-B03732F08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294" b="1294"/>
          <a:stretch/>
        </p:blipFill>
        <p:spPr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ím 19">
            <a:extLst>
              <a:ext uri="{FF2B5EF4-FFF2-40B4-BE49-F238E27FC236}">
                <a16:creationId xmlns:a16="http://schemas.microsoft.com/office/drawing/2014/main" id="{7BF8038E-C3F3-D354-E1DE-ADB94E6E725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21" name="Alcím 20">
            <a:extLst>
              <a:ext uri="{FF2B5EF4-FFF2-40B4-BE49-F238E27FC236}">
                <a16:creationId xmlns:a16="http://schemas.microsoft.com/office/drawing/2014/main" id="{59E669B8-86A9-725A-4E3B-70246634936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3600" b="1" dirty="0">
                <a:effectLst/>
                <a:latin typeface="DINPro-Bold" panose="02000503030000020004" pitchFamily="2" charset="0"/>
              </a:rPr>
              <a:t>Online (elektronikus) </a:t>
            </a:r>
            <a:r>
              <a:rPr lang="hu-HU" sz="3600" b="1" dirty="0" err="1">
                <a:effectLst/>
                <a:latin typeface="DINPro-Bold" panose="02000503030000020004" pitchFamily="2" charset="0"/>
              </a:rPr>
              <a:t>bankolás</a:t>
            </a:r>
            <a:endParaRPr lang="hu-HU" sz="3600" dirty="0">
              <a:effectLst/>
              <a:latin typeface="DINPro-Regular" panose="02000503030000020004" pitchFamily="2" charset="0"/>
            </a:endParaRPr>
          </a:p>
        </p:txBody>
      </p:sp>
      <p:sp>
        <p:nvSpPr>
          <p:cNvPr id="27" name="Szöveg helye 26">
            <a:extLst>
              <a:ext uri="{FF2B5EF4-FFF2-40B4-BE49-F238E27FC236}">
                <a16:creationId xmlns:a16="http://schemas.microsoft.com/office/drawing/2014/main" id="{33B5A78E-2B98-C63C-5990-8DA287FAE7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b="1" kern="1200" dirty="0">
                <a:solidFill>
                  <a:srgbClr val="008CCF"/>
                </a:solidFill>
                <a:effectLst/>
                <a:latin typeface="DINPro-Bold" panose="02000503030000020004" pitchFamily="2" charset="0"/>
              </a:rPr>
              <a:t>Előnyök</a:t>
            </a:r>
            <a:endParaRPr lang="hu-HU" kern="1200" dirty="0">
              <a:effectLst/>
              <a:latin typeface="DINPro-Regular" panose="02000503030000020004" pitchFamily="2" charset="0"/>
            </a:endParaRPr>
          </a:p>
          <a:p>
            <a:pPr marL="342900" indent="-3429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A nap 24 órájában elérhető.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Időt takarítok meg vele (utazás, sorban állás).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Alacsonyabb díjak, költségek.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Kényelmes (otthonról intézhetem a pénzügyeket).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Mobilalkalmazás segítségével bárhonnan </a:t>
            </a:r>
            <a:r>
              <a:rPr lang="hu-HU" sz="2200" b="0" kern="1200" dirty="0" err="1">
                <a:effectLst/>
                <a:latin typeface="DINPro-Regular" panose="02000503030000020004" pitchFamily="2" charset="0"/>
              </a:rPr>
              <a:t>bankolhatok</a:t>
            </a:r>
            <a:r>
              <a:rPr lang="hu-HU" sz="2200" b="0" kern="1200" dirty="0">
                <a:effectLst/>
                <a:latin typeface="DINPro-Regular" panose="02000503030000020004" pitchFamily="2" charset="0"/>
              </a:rPr>
              <a:t>.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Gyors ügyintézés.</a:t>
            </a:r>
          </a:p>
        </p:txBody>
      </p:sp>
      <p:sp>
        <p:nvSpPr>
          <p:cNvPr id="30" name="Szöveg helye 26">
            <a:extLst>
              <a:ext uri="{FF2B5EF4-FFF2-40B4-BE49-F238E27FC236}">
                <a16:creationId xmlns:a16="http://schemas.microsoft.com/office/drawing/2014/main" id="{AF702EBF-4788-E9B1-3E3B-A101814C38CE}"/>
              </a:ext>
            </a:extLst>
          </p:cNvPr>
          <p:cNvSpPr txBox="1">
            <a:spLocks/>
          </p:cNvSpPr>
          <p:nvPr/>
        </p:nvSpPr>
        <p:spPr>
          <a:xfrm>
            <a:off x="5099538" y="1981200"/>
            <a:ext cx="6490799" cy="43497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kern="1200" dirty="0">
                <a:effectLst/>
                <a:latin typeface="DINPro-Bold" panose="02000503030000020004" pitchFamily="2" charset="0"/>
              </a:rPr>
              <a:t>Hátrányok</a:t>
            </a:r>
            <a:endParaRPr lang="hu-HU" kern="1200" dirty="0">
              <a:effectLst/>
              <a:latin typeface="DINPro-Regular" panose="02000503030000020004" pitchFamily="2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Nem minden banki művelet végezhető el online.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Nincs személyes kapcsolattartás.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Biztonsági kockázatok</a:t>
            </a:r>
            <a:br>
              <a:rPr lang="hu-HU" sz="2200" kern="1200" dirty="0">
                <a:effectLst/>
                <a:latin typeface="DINPro-Regular" panose="02000503030000020004" pitchFamily="2" charset="0"/>
              </a:rPr>
            </a:br>
            <a:r>
              <a:rPr lang="hu-HU" sz="2200" kern="1200" dirty="0">
                <a:effectLst/>
                <a:latin typeface="DINPro-Regular" panose="02000503030000020004" pitchFamily="2" charset="0"/>
              </a:rPr>
              <a:t>(feltörhetik).</a:t>
            </a:r>
          </a:p>
        </p:txBody>
      </p:sp>
    </p:spTree>
    <p:extLst>
      <p:ext uri="{BB962C8B-B14F-4D97-AF65-F5344CB8AC3E}">
        <p14:creationId xmlns:p14="http://schemas.microsoft.com/office/powerpoint/2010/main" val="325493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5F9C615F-C9DD-8798-DCE6-B1F1490C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7" name="Alcím 6">
            <a:extLst>
              <a:ext uri="{FF2B5EF4-FFF2-40B4-BE49-F238E27FC236}">
                <a16:creationId xmlns:a16="http://schemas.microsoft.com/office/drawing/2014/main" id="{3B7688A8-1A37-CBD7-92A3-88FD5564451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hu-HU" dirty="0"/>
              <a:t>Ügyintézés a bankfiókban</a:t>
            </a:r>
          </a:p>
        </p:txBody>
      </p:sp>
      <p:sp>
        <p:nvSpPr>
          <p:cNvPr id="11" name="Szöveg helye 26">
            <a:extLst>
              <a:ext uri="{FF2B5EF4-FFF2-40B4-BE49-F238E27FC236}">
                <a16:creationId xmlns:a16="http://schemas.microsoft.com/office/drawing/2014/main" id="{4BFED431-F56E-FDCA-5D8B-9EB076697F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663" y="1981200"/>
            <a:ext cx="4204800" cy="4349750"/>
          </a:xfrm>
        </p:spPr>
        <p:txBody>
          <a:bodyPr/>
          <a:lstStyle/>
          <a:p>
            <a:r>
              <a:rPr lang="hu-HU" b="1" kern="1200" dirty="0">
                <a:solidFill>
                  <a:srgbClr val="008CCF"/>
                </a:solidFill>
                <a:effectLst/>
                <a:latin typeface="DINPro-Bold" panose="02000503030000020004" pitchFamily="2" charset="0"/>
              </a:rPr>
              <a:t>Előnyök</a:t>
            </a:r>
            <a:endParaRPr lang="hu-HU" kern="1200" dirty="0">
              <a:effectLst/>
              <a:latin typeface="DINPro-Regular" panose="02000503030000020004" pitchFamily="2" charset="0"/>
            </a:endParaRPr>
          </a:p>
          <a:p>
            <a:pPr marL="342900" indent="-3429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Személyes ügyintézés.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Bármikor lehet kérdezni</a:t>
            </a:r>
            <a:br>
              <a:rPr lang="hu-HU" sz="2200" b="0" kern="1200" dirty="0">
                <a:effectLst/>
                <a:latin typeface="DINPro-Regular" panose="02000503030000020004" pitchFamily="2" charset="0"/>
              </a:rPr>
            </a:br>
            <a:r>
              <a:rPr lang="hu-HU" sz="2200" b="0" kern="1200" dirty="0">
                <a:effectLst/>
                <a:latin typeface="DINPro-Regular" panose="02000503030000020004" pitchFamily="2" charset="0"/>
              </a:rPr>
              <a:t>és segítséget kérni.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Biztonságos.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hu-HU" sz="2200" b="0" kern="1200" dirty="0">
                <a:effectLst/>
                <a:latin typeface="DINPro-Regular" panose="02000503030000020004" pitchFamily="2" charset="0"/>
              </a:rPr>
              <a:t>Minden banki művelet elvégezhető bankfiókban.</a:t>
            </a:r>
          </a:p>
        </p:txBody>
      </p:sp>
      <p:sp>
        <p:nvSpPr>
          <p:cNvPr id="12" name="Szöveg helye 26">
            <a:extLst>
              <a:ext uri="{FF2B5EF4-FFF2-40B4-BE49-F238E27FC236}">
                <a16:creationId xmlns:a16="http://schemas.microsoft.com/office/drawing/2014/main" id="{597C942F-F028-21BB-D61B-BCCE34A48CE8}"/>
              </a:ext>
            </a:extLst>
          </p:cNvPr>
          <p:cNvSpPr txBox="1">
            <a:spLocks/>
          </p:cNvSpPr>
          <p:nvPr/>
        </p:nvSpPr>
        <p:spPr>
          <a:xfrm>
            <a:off x="4868863" y="1981200"/>
            <a:ext cx="6721474" cy="43497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DINPro-Bold" panose="02000503030000020004" pitchFamily="2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DINPro-Regular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kern="1200" dirty="0">
                <a:effectLst/>
                <a:latin typeface="DINPro-Bold" panose="02000503030000020004" pitchFamily="2" charset="0"/>
              </a:rPr>
              <a:t>Hátrányok</a:t>
            </a:r>
            <a:endParaRPr lang="hu-HU" kern="1200" dirty="0">
              <a:effectLst/>
              <a:latin typeface="DINPro-Regular" panose="02000503030000020004" pitchFamily="2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Sok időt vehet igénybe (utazás, várakozás).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Igazodni kell a nyitvatartási időhöz.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200" kern="1200" dirty="0">
                <a:effectLst/>
                <a:latin typeface="DINPro-Regular" panose="02000503030000020004" pitchFamily="2" charset="0"/>
              </a:rPr>
              <a:t>Magasabb költségek, díjak.</a:t>
            </a:r>
          </a:p>
        </p:txBody>
      </p:sp>
      <p:pic>
        <p:nvPicPr>
          <p:cNvPr id="21" name="Kép 20" descr="A képen szöveg látható&#10;&#10;Automatikusan generált leírás">
            <a:extLst>
              <a:ext uri="{FF2B5EF4-FFF2-40B4-BE49-F238E27FC236}">
                <a16:creationId xmlns:a16="http://schemas.microsoft.com/office/drawing/2014/main" id="{3A5275EB-55EE-902E-D504-3B132796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009900"/>
            <a:ext cx="5943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helye 15">
            <a:extLst>
              <a:ext uri="{FF2B5EF4-FFF2-40B4-BE49-F238E27FC236}">
                <a16:creationId xmlns:a16="http://schemas.microsoft.com/office/drawing/2014/main" id="{1AA43ABB-E721-8DEE-E604-21DDAC1374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2" r="112"/>
          <a:stretch/>
        </p:blipFill>
        <p:spPr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id="{293C705A-0F9E-3D11-A605-67EA6B0C411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44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DEC2963A-4344-EE8C-A5C9-8DCC5148887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Bankkártya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D2B0054D-59EE-06BC-C7AA-E0C5E4DF57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b="0" dirty="0">
                <a:latin typeface="DINPro-Regular" panose="02000503030000020004" pitchFamily="2" charset="0"/>
              </a:rPr>
              <a:t>Plasztiklap, készpénzfizetést helyettesítő eszköz, amelyet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a bank ad(hat) a nála számlát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vezető ügyfelének.</a:t>
            </a:r>
          </a:p>
        </p:txBody>
      </p:sp>
    </p:spTree>
    <p:extLst>
      <p:ext uri="{BB962C8B-B14F-4D97-AF65-F5344CB8AC3E}">
        <p14:creationId xmlns:p14="http://schemas.microsoft.com/office/powerpoint/2010/main" val="338744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4E82915-F523-7E78-7679-33AA7361B4F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44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270F960B-3948-B1DD-F0D0-069FC405483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Bankszámla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9EAC78F-E24E-7210-B355-491C8467E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b="0" dirty="0">
                <a:latin typeface="DINPro-Regular" panose="02000503030000020004" pitchFamily="2" charset="0"/>
              </a:rPr>
              <a:t>Az a számla, amelyen a bank kezeli és nyilvántartja a nála elhelyezett pénzt, amelyről átutalásokat és kifizetéseket teljesíthet, illetve amelyen jóváírja az ügyfél számára átutalt vagy befizetett összegeket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(és értesíti őt mindezekről).</a:t>
            </a:r>
          </a:p>
        </p:txBody>
      </p:sp>
      <p:pic>
        <p:nvPicPr>
          <p:cNvPr id="26" name="Kép helye 25" descr="A képen szöveg, képernyőkép, elektronika látható&#10;&#10;Automatikusan generált leírás">
            <a:extLst>
              <a:ext uri="{FF2B5EF4-FFF2-40B4-BE49-F238E27FC236}">
                <a16:creationId xmlns:a16="http://schemas.microsoft.com/office/drawing/2014/main" id="{9E74DBB2-6BC3-8022-EF24-E44B00440D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09" r="109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643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6C53910-9F6A-A5AD-E536-0322275EF96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44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9BE21E50-01B3-C01B-DF89-F9071FAF104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Bankszámla (folyt.)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8DD648A-61C5-D14F-1DB3-B43731A73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2600" b="1" dirty="0"/>
              <a:t>A bankon keresztül végzett pénzügyi tranzakciók nyilvántartását segíti.</a:t>
            </a:r>
          </a:p>
          <a:p>
            <a:r>
              <a:rPr lang="hu-HU" sz="2600" b="1" dirty="0"/>
              <a:t>Tranzakció lehet például a pénzfelvétel, pénzutalás, pénzlekötés.</a:t>
            </a:r>
          </a:p>
          <a:p>
            <a:r>
              <a:rPr lang="hu-HU" sz="2600" b="1" dirty="0"/>
              <a:t>Több fajtája van:</a:t>
            </a:r>
          </a:p>
          <a:p>
            <a:pPr marL="270000" lvl="2" indent="-270000">
              <a:spcBef>
                <a:spcPts val="600"/>
              </a:spcBef>
            </a:pPr>
            <a:r>
              <a:rPr lang="hu-HU" sz="2600" i="1" dirty="0">
                <a:latin typeface="DINPro-Regular" panose="02000503030000020004" pitchFamily="2" charset="0"/>
              </a:rPr>
              <a:t>Folyószámla. </a:t>
            </a:r>
            <a:r>
              <a:rPr lang="hu-HU" sz="2600" dirty="0">
                <a:latin typeface="DINPro-Regular" panose="02000503030000020004" pitchFamily="2" charset="0"/>
              </a:rPr>
              <a:t>Erre érkezik a fizetés, az ösztöndíj, de erről utaljuk például a rezsit is.</a:t>
            </a:r>
          </a:p>
          <a:p>
            <a:pPr marL="270000" lvl="2" indent="-270000">
              <a:spcBef>
                <a:spcPts val="600"/>
              </a:spcBef>
            </a:pPr>
            <a:r>
              <a:rPr lang="hu-HU" sz="2600" i="1" dirty="0">
                <a:latin typeface="DINPro-Regular" panose="02000503030000020004" pitchFamily="2" charset="0"/>
              </a:rPr>
              <a:t>Hitelszámla.</a:t>
            </a:r>
            <a:r>
              <a:rPr lang="hu-HU" sz="2600" dirty="0">
                <a:latin typeface="DINPro-Regular" panose="02000503030000020004" pitchFamily="2" charset="0"/>
              </a:rPr>
              <a:t> Ha hitelt veszünk fel a banktól, erre a számlatípusra érkezik.</a:t>
            </a:r>
          </a:p>
          <a:p>
            <a:pPr marL="270000" lvl="2" indent="-270000">
              <a:spcBef>
                <a:spcPts val="600"/>
              </a:spcBef>
            </a:pPr>
            <a:r>
              <a:rPr lang="hu-HU" sz="2600" i="1" dirty="0">
                <a:latin typeface="DINPro-Regular" panose="02000503030000020004" pitchFamily="2" charset="0"/>
              </a:rPr>
              <a:t>Betétszámla.</a:t>
            </a:r>
            <a:r>
              <a:rPr lang="hu-HU" sz="2600" dirty="0">
                <a:latin typeface="DINPro-Regular" panose="02000503030000020004" pitchFamily="2" charset="0"/>
              </a:rPr>
              <a:t> A fel nem használt, félretett pénzt ezen takaríthatjuk meg.</a:t>
            </a:r>
          </a:p>
          <a:p>
            <a:pPr marL="270000" lvl="2" indent="-270000">
              <a:spcBef>
                <a:spcPts val="600"/>
              </a:spcBef>
            </a:pPr>
            <a:r>
              <a:rPr lang="hu-HU" sz="2600" i="1" dirty="0">
                <a:latin typeface="DINPro-Regular" panose="02000503030000020004" pitchFamily="2" charset="0"/>
              </a:rPr>
              <a:t>Értékpapírszámla.</a:t>
            </a:r>
            <a:r>
              <a:rPr lang="hu-HU" sz="2600" dirty="0">
                <a:latin typeface="DINPro-Regular" panose="02000503030000020004" pitchFamily="2" charset="0"/>
              </a:rPr>
              <a:t> Befektetéseknél használatos, amikor például részvényt </a:t>
            </a:r>
            <a:r>
              <a:rPr lang="hu-HU" sz="2600" dirty="0" err="1">
                <a:latin typeface="DINPro-Regular" panose="02000503030000020004" pitchFamily="2" charset="0"/>
              </a:rPr>
              <a:t>vásárolunk</a:t>
            </a:r>
            <a:r>
              <a:rPr lang="hu-HU" sz="2600" dirty="0"/>
              <a:t>.</a:t>
            </a:r>
            <a:endParaRPr lang="hu-HU" sz="2600" dirty="0">
              <a:latin typeface="DINPro-Regula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4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helye 10">
            <a:extLst>
              <a:ext uri="{FF2B5EF4-FFF2-40B4-BE49-F238E27FC236}">
                <a16:creationId xmlns:a16="http://schemas.microsoft.com/office/drawing/2014/main" id="{E2714F49-6000-D519-A2DF-B4368C8984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2" r="112"/>
          <a:stretch/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ím 3">
            <a:extLst>
              <a:ext uri="{FF2B5EF4-FFF2-40B4-BE49-F238E27FC236}">
                <a16:creationId xmlns:a16="http://schemas.microsoft.com/office/drawing/2014/main" id="{115EE9B7-E2E3-A702-EA86-505149F5654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44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EBE20D55-932A-6993-A997-C76A81B839B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Költség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97154C0D-AA9A-B4AC-EB6C-37318D6818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b="0" dirty="0">
                <a:latin typeface="DINPro-Regular" panose="02000503030000020004" pitchFamily="2" charset="0"/>
              </a:rPr>
              <a:t>A bankkártya használatához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és a bankszámlához kapcsolódó szolgáltatások díjai.</a:t>
            </a:r>
          </a:p>
        </p:txBody>
      </p:sp>
    </p:spTree>
    <p:extLst>
      <p:ext uri="{BB962C8B-B14F-4D97-AF65-F5344CB8AC3E}">
        <p14:creationId xmlns:p14="http://schemas.microsoft.com/office/powerpoint/2010/main" val="321165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helye 20">
            <a:extLst>
              <a:ext uri="{FF2B5EF4-FFF2-40B4-BE49-F238E27FC236}">
                <a16:creationId xmlns:a16="http://schemas.microsoft.com/office/drawing/2014/main" id="{CF30D2F4-2745-2A8D-4AEA-2BF05F7DD3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2" r="112"/>
          <a:stretch/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ím 10">
            <a:extLst>
              <a:ext uri="{FF2B5EF4-FFF2-40B4-BE49-F238E27FC236}">
                <a16:creationId xmlns:a16="http://schemas.microsoft.com/office/drawing/2014/main" id="{9A8E8A79-578B-33C4-661A-127DBE6E3D9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4400" dirty="0">
                <a:effectLst/>
                <a:latin typeface="DINPro-Bold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feladat: Készpénz nélkül</a:t>
            </a:r>
            <a:endParaRPr lang="hu-HU" dirty="0"/>
          </a:p>
        </p:txBody>
      </p:sp>
      <p:sp>
        <p:nvSpPr>
          <p:cNvPr id="12" name="Alcím 11">
            <a:extLst>
              <a:ext uri="{FF2B5EF4-FFF2-40B4-BE49-F238E27FC236}">
                <a16:creationId xmlns:a16="http://schemas.microsoft.com/office/drawing/2014/main" id="{182C4F4A-7B4B-F942-C1DB-872970068F6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Bankszámlakivonat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8A748212-B879-E417-FC1D-F8CC718A2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b="0" dirty="0">
                <a:latin typeface="DINPro-Regular" panose="02000503030000020004" pitchFamily="2" charset="0"/>
              </a:rPr>
              <a:t>A bankszámlakivonat az adott időszakban a bankszámlán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történt pénzmozgások jegyzéke. Hasznos, ha meg akarjuk nézni,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mire költöttünk, vagy ha igazolni</a:t>
            </a:r>
            <a:br>
              <a:rPr lang="hu-HU" b="0" dirty="0">
                <a:latin typeface="DINPro-Regular" panose="02000503030000020004" pitchFamily="2" charset="0"/>
              </a:rPr>
            </a:br>
            <a:r>
              <a:rPr lang="hu-HU" b="0" dirty="0">
                <a:latin typeface="DINPro-Regular" panose="02000503030000020004" pitchFamily="2" charset="0"/>
              </a:rPr>
              <a:t>kell a jövedelmünket (például hitelfelvételnél).</a:t>
            </a:r>
          </a:p>
        </p:txBody>
      </p:sp>
    </p:spTree>
    <p:extLst>
      <p:ext uri="{BB962C8B-B14F-4D97-AF65-F5344CB8AC3E}">
        <p14:creationId xmlns:p14="http://schemas.microsoft.com/office/powerpoint/2010/main" val="2685829691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Penz7_78">
      <a:dk1>
        <a:srgbClr val="000000"/>
      </a:dk1>
      <a:lt1>
        <a:srgbClr val="FFFFFF"/>
      </a:lt1>
      <a:dk2>
        <a:srgbClr val="008CCF"/>
      </a:dk2>
      <a:lt2>
        <a:srgbClr val="E7E6E6"/>
      </a:lt2>
      <a:accent1>
        <a:srgbClr val="008CCF"/>
      </a:accent1>
      <a:accent2>
        <a:srgbClr val="99D1EC"/>
      </a:accent2>
      <a:accent3>
        <a:srgbClr val="A5A5A5"/>
      </a:accent3>
      <a:accent4>
        <a:srgbClr val="EE7034"/>
      </a:accent4>
      <a:accent5>
        <a:srgbClr val="00AA9F"/>
      </a:accent5>
      <a:accent6>
        <a:srgbClr val="DE2A8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gyéni tervezés">
  <a:themeElements>
    <a:clrScheme name="Penz7_78">
      <a:dk1>
        <a:srgbClr val="000000"/>
      </a:dk1>
      <a:lt1>
        <a:srgbClr val="FFFFFF"/>
      </a:lt1>
      <a:dk2>
        <a:srgbClr val="008CCF"/>
      </a:dk2>
      <a:lt2>
        <a:srgbClr val="E7E6E6"/>
      </a:lt2>
      <a:accent1>
        <a:srgbClr val="008CCF"/>
      </a:accent1>
      <a:accent2>
        <a:srgbClr val="99D1EC"/>
      </a:accent2>
      <a:accent3>
        <a:srgbClr val="A5A5A5"/>
      </a:accent3>
      <a:accent4>
        <a:srgbClr val="EE7034"/>
      </a:accent4>
      <a:accent5>
        <a:srgbClr val="00AA9F"/>
      </a:accent5>
      <a:accent6>
        <a:srgbClr val="DE2A8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15068</TotalTime>
  <Words>1374</Words>
  <Application>Microsoft Macintosh PowerPoint</Application>
  <PresentationFormat>Szélesvásznú</PresentationFormat>
  <Paragraphs>173</Paragraphs>
  <Slides>26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DINPro-Bold</vt:lpstr>
      <vt:lpstr>DINPro-Regular</vt:lpstr>
      <vt:lpstr>Egyéni tervezés</vt:lpstr>
      <vt:lpstr>1_Egyéni tervezés</vt:lpstr>
      <vt:lpstr>Korszerű pénzkezelés és digitális biztonság  Levente első kalandjai a digitális fizetések világában</vt:lpstr>
      <vt:lpstr>2. feladat: Készpénz nélkül</vt:lpstr>
      <vt:lpstr>2. feladat: Készpénz nélkül</vt:lpstr>
      <vt:lpstr>2. feladat: Készpénz nélkül</vt:lpstr>
      <vt:lpstr>2. feladat: Készpénz nélkül</vt:lpstr>
      <vt:lpstr>2. feladat: Készpénz nélkül</vt:lpstr>
      <vt:lpstr>2. feladat: Készpénz nélkül</vt:lpstr>
      <vt:lpstr>2. feladat: Készpénz nélkül</vt:lpstr>
      <vt:lpstr>2. feladat: Készpénz nélkül</vt:lpstr>
      <vt:lpstr>2. feladat: Készpénz nélkül</vt:lpstr>
      <vt:lpstr>2. feladat: Készpénz nélkül</vt:lpstr>
      <vt:lpstr>3. feladat: Levente önállósodik</vt:lpstr>
      <vt:lpstr>4. feladat: Bankszámlanyitás és bankkártyaválasztás</vt:lpstr>
      <vt:lpstr>4. feladat: Bankszámlanyitás és bankkártyaválasztás</vt:lpstr>
      <vt:lpstr>4. feladat: Bankszámlanyitás és bankkártyaválasztás</vt:lpstr>
      <vt:lpstr>4. feladat: Bankszámlanyitás és bankkártyaválasztás</vt:lpstr>
      <vt:lpstr>4. feladat: Bankszámlanyitás és bankkártyaválasztás</vt:lpstr>
      <vt:lpstr>5. feladat: Levente számlacsomagot választ</vt:lpstr>
      <vt:lpstr>5. feladat: Levente számlacsomagot választ</vt:lpstr>
      <vt:lpstr>5. feladat: Levente számlacsomagot választ</vt:lpstr>
      <vt:lpstr>6. feladat: Levente első online vásárlása</vt:lpstr>
      <vt:lpstr>6. feladat: Levente első online vásárlása</vt:lpstr>
      <vt:lpstr>6. feladat: Levente első online vásárlása</vt:lpstr>
      <vt:lpstr>6. feladat: Levente első online vásárlása</vt:lpstr>
      <vt:lpstr>7. feladat: Zárás, összefoglalás </vt:lpstr>
      <vt:lpstr>7. feladat: Zárás, összefoglalás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Németh Mariann</dc:creator>
  <cp:lastModifiedBy>Németh Mariann</cp:lastModifiedBy>
  <cp:revision>241</cp:revision>
  <dcterms:created xsi:type="dcterms:W3CDTF">2022-12-26T14:20:29Z</dcterms:created>
  <dcterms:modified xsi:type="dcterms:W3CDTF">2023-02-02T10:52:22Z</dcterms:modified>
</cp:coreProperties>
</file>