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1229" r:id="rId5"/>
    <p:sldId id="1562" r:id="rId6"/>
    <p:sldId id="1563" r:id="rId7"/>
    <p:sldId id="1560" r:id="rId8"/>
    <p:sldId id="1558" r:id="rId9"/>
    <p:sldId id="1561" r:id="rId10"/>
    <p:sldId id="1373" r:id="rId11"/>
    <p:sldId id="1552" r:id="rId12"/>
    <p:sldId id="1553" r:id="rId13"/>
    <p:sldId id="1554" r:id="rId14"/>
    <p:sldId id="1371" r:id="rId15"/>
    <p:sldId id="1517" r:id="rId16"/>
    <p:sldId id="1515" r:id="rId17"/>
    <p:sldId id="1513" r:id="rId18"/>
  </p:sldIdLst>
  <p:sldSz cx="24377650" cy="13716000"/>
  <p:notesSz cx="7099300" cy="10234613"/>
  <p:custDataLst>
    <p:tags r:id="rId20"/>
  </p:custData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ál Zsolt" initials="7sP" lastIdx="1" clrIdx="0">
    <p:extLst>
      <p:ext uri="{19B8F6BF-5375-455C-9EA6-DF929625EA0E}">
        <p15:presenceInfo xmlns:p15="http://schemas.microsoft.com/office/powerpoint/2012/main" userId="Pál Zsol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CD5"/>
    <a:srgbClr val="F8F8F8"/>
    <a:srgbClr val="000000"/>
    <a:srgbClr val="DE2688"/>
    <a:srgbClr val="231B4F"/>
    <a:srgbClr val="F2F2F2"/>
    <a:srgbClr val="6699FF"/>
    <a:srgbClr val="FF0152"/>
    <a:srgbClr val="F07F36"/>
    <a:srgbClr val="100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97" autoAdjust="0"/>
  </p:normalViewPr>
  <p:slideViewPr>
    <p:cSldViewPr snapToGrid="0">
      <p:cViewPr varScale="1">
        <p:scale>
          <a:sx n="40" d="100"/>
          <a:sy n="40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260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73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33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20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260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7DC42-5BCF-E514-4378-130E5DC81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60CD0-5205-E961-F5D9-C468A63D8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D820EC-A609-382B-6B2C-1FD8FFA42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46466-E8DD-F02F-3B62-7000EE4EB2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4FA89-351E-E267-9F1C-C232E4399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664E7C94-12D3-43A9-9572-489EAA329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5B20B7EC-164C-1EC6-BB16-59B4871F8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endParaRPr lang="hu-HU" sz="120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CA8F330-C7A1-3F07-BB38-1B4E558C4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1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45171-F005-3F47-5DDE-A5FCAC3B4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1EF973E8-6948-DB54-1121-C4CEE102B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1B6AF1D-BBAB-B42B-D601-657FEFCCD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endParaRPr lang="hu-HU" sz="120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4667EFD-81DC-5903-9432-16AB4EB1B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2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84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41427-E437-C0C9-72E0-65D41925E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04A9E-1D29-D28E-0BFA-ACDC545CE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C56DC-CB4C-83B6-109E-81DFD2B8D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636FC-7B1D-7637-7B9E-20ECD5DFE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76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DDD2-1E85-D45A-BDD8-57240EC05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810472-A4BC-DA8C-D1FE-4CEFA1CBF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9320E-F10E-3D35-7729-9F9161464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4C63-40D4-8D82-64A0-25FCECEED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42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6CB90-187A-B904-8F6F-1015AEE8B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CFA6A8-60AF-5CAF-60E1-3103C34DA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3A641-1CF1-37DC-5551-3944C4D0C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3CD19-646A-757F-80DE-66FF3C04B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57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/>
          </a:p>
          <a:p>
            <a:endParaRPr lang="hu-HU" b="1"/>
          </a:p>
          <a:p>
            <a:endParaRPr lang="hu-HU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467525" y="44604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9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79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735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5" y="6230198"/>
            <a:ext cx="5756336" cy="10206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4360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911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mess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9015" y="0"/>
            <a:ext cx="1501855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8675649" y="12578576"/>
            <a:ext cx="6958361" cy="7359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2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430952" y="4880132"/>
            <a:ext cx="7579234" cy="48026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4277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33971"/>
            <a:ext cx="7069873" cy="1003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74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4" y="3411210"/>
            <a:ext cx="7434751" cy="801688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791465" y="12512739"/>
            <a:ext cx="8807512" cy="861738"/>
          </a:xfrm>
          <a:prstGeom prst="rect">
            <a:avLst/>
          </a:prstGeom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id-ID" sz="2400">
                <a:solidFill>
                  <a:schemeClr val="accent1"/>
                </a:solidFill>
                <a:latin typeface="Lato Light"/>
                <a:cs typeface="Lato Light"/>
              </a:rPr>
              <a:t>www.</a:t>
            </a:r>
            <a:r>
              <a:rPr lang="hu-HU" sz="2400">
                <a:solidFill>
                  <a:schemeClr val="accent1"/>
                </a:solidFill>
                <a:latin typeface="Lato Light"/>
                <a:cs typeface="Lato Light"/>
              </a:rPr>
              <a:t>penz7</a:t>
            </a:r>
            <a:r>
              <a:rPr lang="id-ID" sz="2400">
                <a:solidFill>
                  <a:schemeClr val="accent1"/>
                </a:solidFill>
                <a:latin typeface="Lato Light"/>
                <a:cs typeface="Lato Light"/>
              </a:rPr>
              <a:t>.</a:t>
            </a:r>
            <a:r>
              <a:rPr lang="hu-HU" sz="2400">
                <a:solidFill>
                  <a:schemeClr val="accent1"/>
                </a:solidFill>
                <a:latin typeface="Lato Light"/>
                <a:cs typeface="Lato Light"/>
              </a:rPr>
              <a:t>hu</a:t>
            </a:r>
            <a:endParaRPr lang="id-ID" sz="2400">
              <a:solidFill>
                <a:schemeClr val="accent1"/>
              </a:solidFill>
              <a:latin typeface="Lato Light"/>
              <a:cs typeface="Lato Light"/>
            </a:endParaRPr>
          </a:p>
          <a:p>
            <a:pPr algn="ctr"/>
            <a:r>
              <a:rPr lang="en-US" sz="2000">
                <a:solidFill>
                  <a:schemeClr val="tx2"/>
                </a:solidFill>
                <a:latin typeface="+mn-lt"/>
                <a:cs typeface="Lato Light"/>
              </a:rPr>
              <a:t>PÉNZ7 – </a:t>
            </a:r>
            <a:r>
              <a:rPr lang="hu-HU" sz="2000">
                <a:solidFill>
                  <a:schemeClr val="tx2"/>
                </a:solidFill>
                <a:latin typeface="+mn-lt"/>
                <a:cs typeface="Lato Light"/>
              </a:rPr>
              <a:t>Pénzügyi és vállalkozói témahét</a:t>
            </a:r>
            <a:endParaRPr lang="en-US" sz="2000">
              <a:solidFill>
                <a:schemeClr val="tx2"/>
              </a:solidFill>
              <a:latin typeface="+mn-lt"/>
              <a:cs typeface="Lato Light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3069390" y="523001"/>
            <a:ext cx="859750" cy="8597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0706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45" r:id="rId2"/>
    <p:sldLayoutId id="2147483822" r:id="rId3"/>
    <p:sldLayoutId id="2147483823" r:id="rId4"/>
    <p:sldLayoutId id="2147483811" r:id="rId5"/>
    <p:sldLayoutId id="2147483812" r:id="rId6"/>
    <p:sldLayoutId id="2147483806" r:id="rId7"/>
    <p:sldLayoutId id="2147483808" r:id="rId8"/>
    <p:sldLayoutId id="2147483882" r:id="rId9"/>
    <p:sldLayoutId id="2147483844" r:id="rId10"/>
    <p:sldLayoutId id="2147483834" r:id="rId11"/>
    <p:sldLayoutId id="2147483833" r:id="rId12"/>
    <p:sldLayoutId id="2147483840" r:id="rId13"/>
    <p:sldLayoutId id="2147483893" r:id="rId14"/>
    <p:sldLayoutId id="2147483894" r:id="rId15"/>
    <p:sldLayoutId id="2147483902" r:id="rId16"/>
    <p:sldLayoutId id="2147483913" r:id="rId17"/>
    <p:sldLayoutId id="2147483918" r:id="rId18"/>
    <p:sldLayoutId id="2147483919" r:id="rId19"/>
    <p:sldLayoutId id="2147483920" r:id="rId2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ordwall.net/resource/10820815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6" Type="http://schemas.openxmlformats.org/officeDocument/2006/relationships/image" Target="../media/image16.jpeg"/><Relationship Id="rId5" Type="http://schemas.openxmlformats.org/officeDocument/2006/relationships/hyperlink" Target="https://pxhere.com/en/photo/1541141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églalap 1026">
            <a:extLst>
              <a:ext uri="{FF2B5EF4-FFF2-40B4-BE49-F238E27FC236}">
                <a16:creationId xmlns:a16="http://schemas.microsoft.com/office/drawing/2014/main" id="{9668E550-AB62-1643-FB5F-A5619B6F32F6}"/>
              </a:ext>
            </a:extLst>
          </p:cNvPr>
          <p:cNvSpPr/>
          <p:nvPr/>
        </p:nvSpPr>
        <p:spPr>
          <a:xfrm rot="5400000">
            <a:off x="4414978" y="-576929"/>
            <a:ext cx="3339779" cy="1216973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3381FC10-7A4B-4C86-97A9-FB358D2A9425}"/>
              </a:ext>
            </a:extLst>
          </p:cNvPr>
          <p:cNvSpPr/>
          <p:nvPr/>
        </p:nvSpPr>
        <p:spPr>
          <a:xfrm>
            <a:off x="21483003" y="155692"/>
            <a:ext cx="2819400" cy="172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extBox 5"/>
          <p:cNvSpPr txBox="1"/>
          <p:nvPr/>
        </p:nvSpPr>
        <p:spPr>
          <a:xfrm>
            <a:off x="130417" y="4077740"/>
            <a:ext cx="11201848" cy="286232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latin typeface="Bierstadt" panose="020B0004020202020204" pitchFamily="34" charset="0"/>
              </a:rPr>
              <a:t>MESTERSÉGES INTELLIGENCIA </a:t>
            </a:r>
          </a:p>
          <a:p>
            <a:pPr algn="ctr"/>
            <a:r>
              <a:rPr lang="hu-HU" sz="6000" b="1" dirty="0">
                <a:solidFill>
                  <a:schemeClr val="bg1"/>
                </a:solidFill>
                <a:latin typeface="Bierstadt" panose="020B0004020202020204" pitchFamily="34" charset="0"/>
              </a:rPr>
              <a:t>A PÉNZÜGYEKBEN: </a:t>
            </a:r>
          </a:p>
          <a:p>
            <a:pPr algn="ctr"/>
            <a:r>
              <a:rPr lang="hu-HU" sz="6000" b="1" dirty="0">
                <a:solidFill>
                  <a:schemeClr val="bg1"/>
                </a:solidFill>
                <a:latin typeface="Bierstadt" panose="020B0004020202020204" pitchFamily="34" charset="0"/>
              </a:rPr>
              <a:t>ALAPOK ÉS VESZÉLYEK</a:t>
            </a:r>
            <a:endParaRPr lang="en-US" sz="19900" b="1" dirty="0">
              <a:solidFill>
                <a:schemeClr val="bg1"/>
              </a:solidFill>
              <a:latin typeface="Bierstadt" panose="020B0004020202020204" pitchFamily="34" charset="0"/>
              <a:ea typeface="Lato Black" charset="0"/>
              <a:cs typeface="Lato Black" charset="0"/>
            </a:endParaRPr>
          </a:p>
        </p:txBody>
      </p:sp>
      <p:pic>
        <p:nvPicPr>
          <p:cNvPr id="1026" name="Picture 2" descr="Képtalálat a következőre: „pénz7 logo”">
            <a:extLst>
              <a:ext uri="{FF2B5EF4-FFF2-40B4-BE49-F238E27FC236}">
                <a16:creationId xmlns:a16="http://schemas.microsoft.com/office/drawing/2014/main" id="{970117C5-8FC8-466B-8074-B365CBDB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42844" y="501778"/>
            <a:ext cx="3783525" cy="29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66F791-F427-4C26-9FEC-4278E89E12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531" y="500389"/>
            <a:ext cx="5700946" cy="2803550"/>
          </a:xfrm>
          <a:prstGeom prst="rect">
            <a:avLst/>
          </a:prstGeom>
        </p:spPr>
      </p:pic>
      <p:pic>
        <p:nvPicPr>
          <p:cNvPr id="1024" name="Kép 1023" descr="A képen személy, beltéri, étel, szusi látható&#10;&#10;Automatikusan generált leírás">
            <a:extLst>
              <a:ext uri="{FF2B5EF4-FFF2-40B4-BE49-F238E27FC236}">
                <a16:creationId xmlns:a16="http://schemas.microsoft.com/office/drawing/2014/main" id="{6A553F38-3F5A-A47B-12FE-C6A9460077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25" y="3838049"/>
            <a:ext cx="12188825" cy="8125883"/>
          </a:xfrm>
          <a:prstGeom prst="rect">
            <a:avLst/>
          </a:prstGeom>
        </p:spPr>
      </p:pic>
      <p:sp>
        <p:nvSpPr>
          <p:cNvPr id="1025" name="Téglalap 1024">
            <a:extLst>
              <a:ext uri="{FF2B5EF4-FFF2-40B4-BE49-F238E27FC236}">
                <a16:creationId xmlns:a16="http://schemas.microsoft.com/office/drawing/2014/main" id="{8635FC03-C938-57A3-DC5B-32DD1B7BCD02}"/>
              </a:ext>
            </a:extLst>
          </p:cNvPr>
          <p:cNvSpPr/>
          <p:nvPr/>
        </p:nvSpPr>
        <p:spPr>
          <a:xfrm>
            <a:off x="11462684" y="0"/>
            <a:ext cx="745231" cy="11963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9" name="Kép 1028">
            <a:extLst>
              <a:ext uri="{FF2B5EF4-FFF2-40B4-BE49-F238E27FC236}">
                <a16:creationId xmlns:a16="http://schemas.microsoft.com/office/drawing/2014/main" id="{77A0B0A7-BC04-E93D-6675-9C549EAADC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80" y="6652482"/>
            <a:ext cx="7245155" cy="723936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31A9B2E-5907-689F-4FA8-4BA570C22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0534" y="12178811"/>
            <a:ext cx="3918233" cy="1304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58B82-27A4-03EC-7774-7177F4489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F38803CF-03FC-F10D-D2EC-712A695D1EE1}"/>
              </a:ext>
            </a:extLst>
          </p:cNvPr>
          <p:cNvSpPr/>
          <p:nvPr/>
        </p:nvSpPr>
        <p:spPr>
          <a:xfrm rot="5400000">
            <a:off x="9785932" y="-8978526"/>
            <a:ext cx="2249146" cy="21821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E20C67-EFFB-4743-6C19-3D16A15E09BD}"/>
              </a:ext>
            </a:extLst>
          </p:cNvPr>
          <p:cNvSpPr txBox="1"/>
          <p:nvPr/>
        </p:nvSpPr>
        <p:spPr>
          <a:xfrm>
            <a:off x="402948" y="1153872"/>
            <a:ext cx="21418061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hu-HU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Mesterséges Intelligencia a pénzügyekben  3.</a:t>
            </a:r>
            <a:endParaRPr lang="id-ID" sz="8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A2892482-8922-516D-0065-8ADDB278C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76" y="3403018"/>
            <a:ext cx="12003238" cy="922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u-HU" altLang="hu-HU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További MI funkciók a háttérben</a:t>
            </a:r>
          </a:p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Csalás- és kockázatészlelés</a:t>
            </a:r>
            <a:r>
              <a:rPr kumimoji="0" lang="hu-HU" altLang="hu-H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online vásárlásnál, kártyahasználatnál: </a:t>
            </a:r>
            <a:r>
              <a:rPr kumimoji="0" lang="hu-HU" altLang="hu-H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valós idejű MI-modellek</a:t>
            </a:r>
            <a:r>
              <a:rPr kumimoji="0" lang="hu-HU" altLang="hu-H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döntenek arról, kell-e plusz jóváhagyás, vagy blokkolni kell egy tranzakciót.</a:t>
            </a:r>
          </a:p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Személyre szabott tippek/értesítések</a:t>
            </a:r>
            <a:r>
              <a:rPr kumimoji="0" lang="hu-HU" altLang="hu-H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egyes bankoknál a költési mintákból származó </a:t>
            </a:r>
            <a:r>
              <a:rPr kumimoji="0" lang="hu-HU" altLang="hu-H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intelligens értesítések</a:t>
            </a:r>
            <a:r>
              <a:rPr kumimoji="0" lang="hu-HU" altLang="hu-HU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jelennek meg – ez is többnyire szerveroldali MI.</a:t>
            </a:r>
          </a:p>
        </p:txBody>
      </p:sp>
      <p:pic>
        <p:nvPicPr>
          <p:cNvPr id="6" name="Kép 5" descr="A képen szöveg, képernyőkép, könyv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34DDF77-E02F-38F4-C323-128CABED4F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741" y="4450407"/>
            <a:ext cx="10688833" cy="712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2A248D8-6699-6E70-3013-0709BC24B1CD}"/>
              </a:ext>
            </a:extLst>
          </p:cNvPr>
          <p:cNvSpPr txBox="1"/>
          <p:nvPr/>
        </p:nvSpPr>
        <p:spPr>
          <a:xfrm>
            <a:off x="20229023" y="11830537"/>
            <a:ext cx="3513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(szerző által generált kép)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6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66909B9-F07A-A809-26D5-487C1EB04565}"/>
              </a:ext>
            </a:extLst>
          </p:cNvPr>
          <p:cNvSpPr/>
          <p:nvPr/>
        </p:nvSpPr>
        <p:spPr>
          <a:xfrm rot="5400000">
            <a:off x="4683193" y="-3876301"/>
            <a:ext cx="2031558" cy="113979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433356" y="1160960"/>
            <a:ext cx="10531232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hu-HU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JÁTÉK - MI találkozások</a:t>
            </a:r>
            <a:endParaRPr lang="id-ID" sz="8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ép 6" descr="A képen Színesség, kör, Grafika, lil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15C66F8-C261-2B31-F9F7-59D5B9F3A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7396" y="3491767"/>
            <a:ext cx="3042871" cy="3042871"/>
          </a:xfrm>
          <a:prstGeom prst="rect">
            <a:avLst/>
          </a:prstGeom>
        </p:spPr>
      </p:pic>
      <p:pic>
        <p:nvPicPr>
          <p:cNvPr id="9" name="Kép 8" descr="A képen kör, Színesség, Grafi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B371A9E-314E-BC16-FD43-BAB1B818A4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00" y="2761563"/>
            <a:ext cx="3657600" cy="3657600"/>
          </a:xfrm>
          <a:prstGeom prst="rect">
            <a:avLst/>
          </a:prstGeom>
        </p:spPr>
      </p:pic>
      <p:pic>
        <p:nvPicPr>
          <p:cNvPr id="11" name="Kép 10" descr="A képen fekete, sötét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045C85A-B9C2-7696-C607-CAA6A92FB3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176" y="8330352"/>
            <a:ext cx="3602626" cy="3004534"/>
          </a:xfrm>
          <a:prstGeom prst="rect">
            <a:avLst/>
          </a:prstGeom>
        </p:spPr>
      </p:pic>
      <p:pic>
        <p:nvPicPr>
          <p:cNvPr id="13" name="Kép 12" descr="A képen fekete, sötét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FB6AE44-8B92-2117-85B0-516F22DE57C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120" y="3445599"/>
            <a:ext cx="3233738" cy="3233738"/>
          </a:xfrm>
          <a:prstGeom prst="rect">
            <a:avLst/>
          </a:prstGeom>
        </p:spPr>
      </p:pic>
      <p:pic>
        <p:nvPicPr>
          <p:cNvPr id="15" name="Kép 14" descr="A képen Grafika, képernyőkép, Grafikus tervezés, piro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169ADD0-A073-2BAE-6C95-17B7BA950A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9" y="3004842"/>
            <a:ext cx="3496529" cy="3496528"/>
          </a:xfrm>
          <a:prstGeom prst="rect">
            <a:avLst/>
          </a:prstGeom>
        </p:spPr>
      </p:pic>
      <p:pic>
        <p:nvPicPr>
          <p:cNvPr id="17" name="Kép 16" descr="A képen kör, Grafika,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5569F17-C52A-D983-1CB2-AD917563B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60" y="8007817"/>
            <a:ext cx="3391818" cy="3499251"/>
          </a:xfrm>
          <a:prstGeom prst="rect">
            <a:avLst/>
          </a:prstGeom>
        </p:spPr>
      </p:pic>
      <p:pic>
        <p:nvPicPr>
          <p:cNvPr id="19" name="Kép 18" descr="A képen szimbólum, Szimmetria, Grafika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0E68A4F-76CD-8A78-13FB-C4B0F625D6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35" y="8250421"/>
            <a:ext cx="3401010" cy="3401010"/>
          </a:xfrm>
          <a:prstGeom prst="rect">
            <a:avLst/>
          </a:prstGeom>
        </p:spPr>
      </p:pic>
      <p:pic>
        <p:nvPicPr>
          <p:cNvPr id="22" name="Kép 21" descr="A képen Grafika, clipart, szimbólum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7C12B72-C830-AFDE-C684-79DFB4616D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262" y="8099643"/>
            <a:ext cx="3690641" cy="3315597"/>
          </a:xfrm>
          <a:prstGeom prst="rect">
            <a:avLst/>
          </a:prstGeom>
        </p:spPr>
      </p:pic>
      <p:pic>
        <p:nvPicPr>
          <p:cNvPr id="24" name="Kép 23" descr="A képen Grafika, Színesség, Grafikus tervezés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48EC5A0-C09B-B679-2F8B-ECA0AECAEBC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191" y="3004842"/>
            <a:ext cx="4177011" cy="4177011"/>
          </a:xfrm>
          <a:prstGeom prst="rect">
            <a:avLst/>
          </a:prstGeom>
        </p:spPr>
      </p:pic>
      <p:pic>
        <p:nvPicPr>
          <p:cNvPr id="26" name="Kép 25" descr="A képen embléma, szimbólum, Grafika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9ECE16B-1994-F2E3-0200-19F40D09DD0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560" y="8072137"/>
            <a:ext cx="3690641" cy="368141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770F76C-172C-D758-ECD9-631705B0C8E4}"/>
              </a:ext>
            </a:extLst>
          </p:cNvPr>
          <p:cNvSpPr txBox="1"/>
          <p:nvPr/>
        </p:nvSpPr>
        <p:spPr>
          <a:xfrm>
            <a:off x="1278954" y="12585942"/>
            <a:ext cx="2887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effectLst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hu-HU" dirty="0" err="1"/>
              <a:t>Zenelejátszás</a:t>
            </a:r>
            <a:r>
              <a:rPr lang="hu-HU" dirty="0"/>
              <a:t>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B4BE502-BA71-0CDC-0340-E0F90936142F}"/>
              </a:ext>
            </a:extLst>
          </p:cNvPr>
          <p:cNvSpPr txBox="1"/>
          <p:nvPr/>
        </p:nvSpPr>
        <p:spPr>
          <a:xfrm>
            <a:off x="1676520" y="7222495"/>
            <a:ext cx="2092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Filmnézés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00D0758-9733-107B-283F-BFF907A053DF}"/>
              </a:ext>
            </a:extLst>
          </p:cNvPr>
          <p:cNvSpPr txBox="1"/>
          <p:nvPr/>
        </p:nvSpPr>
        <p:spPr>
          <a:xfrm>
            <a:off x="5698972" y="7244940"/>
            <a:ext cx="4561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effectLst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hu-HU" dirty="0"/>
              <a:t>Hangalapú asszisztens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8F206DF-A4F1-D047-E009-834E4082326A}"/>
              </a:ext>
            </a:extLst>
          </p:cNvPr>
          <p:cNvSpPr txBox="1"/>
          <p:nvPr/>
        </p:nvSpPr>
        <p:spPr>
          <a:xfrm>
            <a:off x="15957839" y="7244940"/>
            <a:ext cx="2907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effectLst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hu-HU" dirty="0"/>
              <a:t>Arcszerkesztő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4718F08-6756-BB4E-63AA-090D869B367E}"/>
              </a:ext>
            </a:extLst>
          </p:cNvPr>
          <p:cNvSpPr txBox="1"/>
          <p:nvPr/>
        </p:nvSpPr>
        <p:spPr>
          <a:xfrm>
            <a:off x="11825789" y="7244940"/>
            <a:ext cx="253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effectLst/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hu-HU" dirty="0"/>
              <a:t>Chat robot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FDC2AC70-BF27-9F82-F87E-0AC8973B102A}"/>
              </a:ext>
            </a:extLst>
          </p:cNvPr>
          <p:cNvSpPr txBox="1"/>
          <p:nvPr/>
        </p:nvSpPr>
        <p:spPr>
          <a:xfrm>
            <a:off x="5369219" y="12585942"/>
            <a:ext cx="4316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Kérdés–válasz keresés</a:t>
            </a:r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D99ADA38-6B2B-F682-CF82-70AA457033A1}"/>
              </a:ext>
            </a:extLst>
          </p:cNvPr>
          <p:cNvSpPr txBox="1"/>
          <p:nvPr/>
        </p:nvSpPr>
        <p:spPr>
          <a:xfrm>
            <a:off x="11363714" y="12010960"/>
            <a:ext cx="2887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Képgenerálás</a:t>
            </a:r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658ECF64-8BD5-DEA7-1BFF-79096EB89345}"/>
              </a:ext>
            </a:extLst>
          </p:cNvPr>
          <p:cNvSpPr txBox="1"/>
          <p:nvPr/>
        </p:nvSpPr>
        <p:spPr>
          <a:xfrm>
            <a:off x="15575155" y="12518400"/>
            <a:ext cx="3274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Kamerás keresés</a:t>
            </a:r>
            <a:endParaRPr lang="hu-HU" dirty="0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714E82F3-3ED2-0C27-C56F-2C1FD4952F79}"/>
              </a:ext>
            </a:extLst>
          </p:cNvPr>
          <p:cNvSpPr txBox="1"/>
          <p:nvPr/>
        </p:nvSpPr>
        <p:spPr>
          <a:xfrm>
            <a:off x="20033509" y="12509096"/>
            <a:ext cx="3690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Videószerkesztés</a:t>
            </a:r>
            <a:endParaRPr lang="hu-HU" dirty="0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AC8AF421-8381-7CEC-A520-4F9BC99ED229}"/>
              </a:ext>
            </a:extLst>
          </p:cNvPr>
          <p:cNvSpPr txBox="1"/>
          <p:nvPr/>
        </p:nvSpPr>
        <p:spPr>
          <a:xfrm>
            <a:off x="19720588" y="7222495"/>
            <a:ext cx="4316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Apple hangasszisztens</a:t>
            </a:r>
            <a:endParaRPr lang="hu-HU" dirty="0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AFB1B327-995A-AC7A-CC44-27C706EBC8E5}"/>
              </a:ext>
            </a:extLst>
          </p:cNvPr>
          <p:cNvSpPr txBox="1"/>
          <p:nvPr/>
        </p:nvSpPr>
        <p:spPr>
          <a:xfrm>
            <a:off x="1903872" y="6534638"/>
            <a:ext cx="259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Netflix</a:t>
            </a:r>
            <a:endParaRPr lang="hu-HU" dirty="0"/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96AB1AE1-3B09-25D3-C071-04984B318427}"/>
              </a:ext>
            </a:extLst>
          </p:cNvPr>
          <p:cNvSpPr txBox="1"/>
          <p:nvPr/>
        </p:nvSpPr>
        <p:spPr>
          <a:xfrm>
            <a:off x="5927240" y="6409469"/>
            <a:ext cx="3914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Google asszisztens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D2DAC3B9-F066-8A08-4078-E205CA9AD822}"/>
              </a:ext>
            </a:extLst>
          </p:cNvPr>
          <p:cNvSpPr txBox="1"/>
          <p:nvPr/>
        </p:nvSpPr>
        <p:spPr>
          <a:xfrm>
            <a:off x="16744742" y="2326985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FaceApp</a:t>
            </a:r>
            <a:endParaRPr lang="hu-HU" dirty="0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A050CA57-E27D-E20D-6224-9EC06CB38AFF}"/>
              </a:ext>
            </a:extLst>
          </p:cNvPr>
          <p:cNvSpPr txBox="1"/>
          <p:nvPr/>
        </p:nvSpPr>
        <p:spPr>
          <a:xfrm>
            <a:off x="12150453" y="2368908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ChatGPT</a:t>
            </a:r>
            <a:endParaRPr lang="hu-HU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E47A11CB-2A32-D53B-9325-5A7F05B0D1BF}"/>
              </a:ext>
            </a:extLst>
          </p:cNvPr>
          <p:cNvSpPr txBox="1"/>
          <p:nvPr/>
        </p:nvSpPr>
        <p:spPr>
          <a:xfrm>
            <a:off x="21374936" y="234779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Siri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B11BDE92-CCBE-BB1A-7CD2-675EC10A0D66}"/>
              </a:ext>
            </a:extLst>
          </p:cNvPr>
          <p:cNvSpPr txBox="1"/>
          <p:nvPr/>
        </p:nvSpPr>
        <p:spPr>
          <a:xfrm>
            <a:off x="1919332" y="11872070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Spotify</a:t>
            </a:r>
            <a:endParaRPr lang="hu-HU" dirty="0"/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1EBDAD00-399A-6C03-903E-86001EEC9C9B}"/>
              </a:ext>
            </a:extLst>
          </p:cNvPr>
          <p:cNvSpPr txBox="1"/>
          <p:nvPr/>
        </p:nvSpPr>
        <p:spPr>
          <a:xfrm>
            <a:off x="6313949" y="11862765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Perplexity</a:t>
            </a:r>
            <a:endParaRPr lang="hu-HU" dirty="0"/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9FBB9944-3C1D-7DDF-7D67-8FBF94BBE7CB}"/>
              </a:ext>
            </a:extLst>
          </p:cNvPr>
          <p:cNvSpPr txBox="1"/>
          <p:nvPr/>
        </p:nvSpPr>
        <p:spPr>
          <a:xfrm>
            <a:off x="11477333" y="11430385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Midjourney</a:t>
            </a:r>
            <a:endParaRPr lang="hu-HU" dirty="0"/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8B956A03-5656-25CA-4961-70AA7C0D1638}"/>
              </a:ext>
            </a:extLst>
          </p:cNvPr>
          <p:cNvSpPr txBox="1"/>
          <p:nvPr/>
        </p:nvSpPr>
        <p:spPr>
          <a:xfrm>
            <a:off x="15814223" y="11872069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Google </a:t>
            </a:r>
            <a:r>
              <a:rPr lang="hu-HU" dirty="0" err="1"/>
              <a:t>Lens</a:t>
            </a:r>
            <a:endParaRPr lang="hu-HU" dirty="0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E45AE82B-66A5-4F3D-2FC9-DDD13E9398CA}"/>
              </a:ext>
            </a:extLst>
          </p:cNvPr>
          <p:cNvSpPr txBox="1"/>
          <p:nvPr/>
        </p:nvSpPr>
        <p:spPr>
          <a:xfrm>
            <a:off x="20825903" y="11904099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CapCut</a:t>
            </a:r>
            <a:endParaRPr lang="hu-H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4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6" grpId="0"/>
      <p:bldP spid="21" grpId="0"/>
      <p:bldP spid="25" grpId="0"/>
      <p:bldP spid="28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1BF64B04-8E05-B2BC-F82D-F0FE758B5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8979878" cy="13715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helye 3" descr="A képen szöveg, viselés, állás, modellt állás látható&#10;&#10;Automatikusan generált leírás">
            <a:extLst>
              <a:ext uri="{FF2B5EF4-FFF2-40B4-BE49-F238E27FC236}">
                <a16:creationId xmlns:a16="http://schemas.microsoft.com/office/drawing/2014/main" id="{48DD3E13-0D4F-EBA6-A109-F2B1C4CA96EE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9810583" y="-4"/>
            <a:ext cx="14567067" cy="13716001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A16A3043-5F8D-6CDF-9F14-402275578CB8}"/>
              </a:ext>
            </a:extLst>
          </p:cNvPr>
          <p:cNvSpPr/>
          <p:nvPr/>
        </p:nvSpPr>
        <p:spPr>
          <a:xfrm rot="5400000">
            <a:off x="7206398" y="2604185"/>
            <a:ext cx="13716000" cy="8507630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D076DAE-9785-06B2-92D7-C7513A9DB8BF}"/>
              </a:ext>
            </a:extLst>
          </p:cNvPr>
          <p:cNvSpPr txBox="1"/>
          <p:nvPr/>
        </p:nvSpPr>
        <p:spPr>
          <a:xfrm>
            <a:off x="10200789" y="1667600"/>
            <a:ext cx="77272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JÓ A SZIMATOD?</a:t>
            </a:r>
            <a:endParaRPr lang="en-US" sz="88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55AD32C-AE21-DD48-2B14-1690E56AB11F}"/>
              </a:ext>
            </a:extLst>
          </p:cNvPr>
          <p:cNvSpPr txBox="1"/>
          <p:nvPr/>
        </p:nvSpPr>
        <p:spPr>
          <a:xfrm>
            <a:off x="10150601" y="5845305"/>
            <a:ext cx="77272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dirty="0">
                <a:solidFill>
                  <a:schemeClr val="bg1"/>
                </a:solidFill>
                <a:latin typeface="Franklin Gothic Heavy" panose="020B0903020102020204" pitchFamily="34" charset="0"/>
                <a:ea typeface="Lato Black" charset="0"/>
                <a:cs typeface="Lato Black" charset="0"/>
              </a:rPr>
              <a:t>Légy környezeted biztonsági szakértője!</a:t>
            </a:r>
            <a:endParaRPr lang="en-US" sz="9600" dirty="0">
              <a:solidFill>
                <a:schemeClr val="bg1"/>
              </a:solidFill>
              <a:latin typeface="Franklin Gothic Heavy" panose="020B0903020102020204" pitchFamily="34" charset="0"/>
              <a:ea typeface="Lato Black" charset="0"/>
              <a:cs typeface="Lato Black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9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672294" y="3204606"/>
            <a:ext cx="16905057" cy="9356470"/>
            <a:chOff x="5898415" y="1976415"/>
            <a:chExt cx="5654530" cy="3255020"/>
          </a:xfrm>
        </p:grpSpPr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0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1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2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3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</p:grpSp>
      <p:pic>
        <p:nvPicPr>
          <p:cNvPr id="4" name="Kép helye 3">
            <a:extLst>
              <a:ext uri="{FF2B5EF4-FFF2-40B4-BE49-F238E27FC236}">
                <a16:creationId xmlns:a16="http://schemas.microsoft.com/office/drawing/2014/main" id="{1C24473C-C4FC-4F03-95F9-1221A86D0C3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6"/>
          <a:stretch/>
        </p:blipFill>
        <p:spPr>
          <a:xfrm>
            <a:off x="2871130" y="3501048"/>
            <a:ext cx="12709664" cy="8061438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627E59C-0A49-4658-9E18-0290C0FCD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226" y="8319363"/>
            <a:ext cx="12520644" cy="326155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57354" y="484769"/>
            <a:ext cx="10828570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facebook.com/penz7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11199523" y="1634834"/>
            <a:ext cx="2019790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>
                <a:latin typeface="Lato Light"/>
                <a:cs typeface="Lato Light"/>
              </a:rPr>
              <a:t>penz7</a:t>
            </a:r>
            <a:r>
              <a:rPr lang="hu-HU" sz="3100">
                <a:solidFill>
                  <a:schemeClr val="accent1"/>
                </a:solidFill>
                <a:latin typeface="Lato Light"/>
                <a:cs typeface="Lato Light"/>
              </a:rPr>
              <a:t>.hu</a:t>
            </a:r>
            <a:endParaRPr lang="en-US" sz="310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35" name="Freeform 40">
            <a:extLst>
              <a:ext uri="{FF2B5EF4-FFF2-40B4-BE49-F238E27FC236}">
                <a16:creationId xmlns:a16="http://schemas.microsoft.com/office/drawing/2014/main" id="{42A33C28-7888-441F-B820-17EBF58F8662}"/>
              </a:ext>
            </a:extLst>
          </p:cNvPr>
          <p:cNvSpPr>
            <a:spLocks/>
          </p:cNvSpPr>
          <p:nvPr/>
        </p:nvSpPr>
        <p:spPr bwMode="auto">
          <a:xfrm>
            <a:off x="13893069" y="9450452"/>
            <a:ext cx="821349" cy="1025269"/>
          </a:xfrm>
          <a:custGeom>
            <a:avLst/>
            <a:gdLst>
              <a:gd name="T0" fmla="*/ 0 w 90"/>
              <a:gd name="T1" fmla="*/ 2147483646 h 112"/>
              <a:gd name="T2" fmla="*/ 2147483646 w 90"/>
              <a:gd name="T3" fmla="*/ 2147483646 h 112"/>
              <a:gd name="T4" fmla="*/ 2147483646 w 90"/>
              <a:gd name="T5" fmla="*/ 2147483646 h 112"/>
              <a:gd name="T6" fmla="*/ 2147483646 w 90"/>
              <a:gd name="T7" fmla="*/ 2147483646 h 112"/>
              <a:gd name="T8" fmla="*/ 2147483646 w 90"/>
              <a:gd name="T9" fmla="*/ 2147483646 h 112"/>
              <a:gd name="T10" fmla="*/ 2147483646 w 90"/>
              <a:gd name="T11" fmla="*/ 2147483646 h 112"/>
              <a:gd name="T12" fmla="*/ 2147483646 w 90"/>
              <a:gd name="T13" fmla="*/ 2147483646 h 112"/>
              <a:gd name="T14" fmla="*/ 2147483646 w 90"/>
              <a:gd name="T15" fmla="*/ 2147483646 h 112"/>
              <a:gd name="T16" fmla="*/ 2147483646 w 90"/>
              <a:gd name="T17" fmla="*/ 2147483646 h 112"/>
              <a:gd name="T18" fmla="*/ 2147483646 w 90"/>
              <a:gd name="T19" fmla="*/ 2147483646 h 112"/>
              <a:gd name="T20" fmla="*/ 2147483646 w 90"/>
              <a:gd name="T21" fmla="*/ 2147483646 h 112"/>
              <a:gd name="T22" fmla="*/ 2147483646 w 90"/>
              <a:gd name="T23" fmla="*/ 2147483646 h 112"/>
              <a:gd name="T24" fmla="*/ 2147483646 w 90"/>
              <a:gd name="T25" fmla="*/ 2147483646 h 112"/>
              <a:gd name="T26" fmla="*/ 2147483646 w 90"/>
              <a:gd name="T27" fmla="*/ 2147483646 h 112"/>
              <a:gd name="T28" fmla="*/ 2147483646 w 90"/>
              <a:gd name="T29" fmla="*/ 2147483646 h 112"/>
              <a:gd name="T30" fmla="*/ 2147483646 w 90"/>
              <a:gd name="T31" fmla="*/ 2147483646 h 112"/>
              <a:gd name="T32" fmla="*/ 2147483646 w 90"/>
              <a:gd name="T33" fmla="*/ 2147483646 h 112"/>
              <a:gd name="T34" fmla="*/ 2147483646 w 90"/>
              <a:gd name="T35" fmla="*/ 2147483646 h 112"/>
              <a:gd name="T36" fmla="*/ 2147483646 w 90"/>
              <a:gd name="T37" fmla="*/ 2147483646 h 112"/>
              <a:gd name="T38" fmla="*/ 2147483646 w 90"/>
              <a:gd name="T39" fmla="*/ 2147483646 h 112"/>
              <a:gd name="T40" fmla="*/ 2147483646 w 90"/>
              <a:gd name="T41" fmla="*/ 2147483646 h 112"/>
              <a:gd name="T42" fmla="*/ 2147483646 w 90"/>
              <a:gd name="T43" fmla="*/ 2147483646 h 112"/>
              <a:gd name="T44" fmla="*/ 2147483646 w 90"/>
              <a:gd name="T45" fmla="*/ 2147483646 h 112"/>
              <a:gd name="T46" fmla="*/ 2147483646 w 90"/>
              <a:gd name="T47" fmla="*/ 2147483646 h 112"/>
              <a:gd name="T48" fmla="*/ 0 w 90"/>
              <a:gd name="T49" fmla="*/ 2147483646 h 1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0" h="112">
                <a:moveTo>
                  <a:pt x="0" y="68"/>
                </a:moveTo>
                <a:cubicBezTo>
                  <a:pt x="1" y="64"/>
                  <a:pt x="5" y="61"/>
                  <a:pt x="9" y="61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8" y="61"/>
                  <a:pt x="5" y="57"/>
                  <a:pt x="5" y="53"/>
                </a:cubicBezTo>
                <a:cubicBezTo>
                  <a:pt x="6" y="48"/>
                  <a:pt x="9" y="45"/>
                  <a:pt x="13" y="46"/>
                </a:cubicBezTo>
                <a:cubicBezTo>
                  <a:pt x="44" y="49"/>
                  <a:pt x="44" y="49"/>
                  <a:pt x="44" y="49"/>
                </a:cubicBezTo>
                <a:cubicBezTo>
                  <a:pt x="48" y="49"/>
                  <a:pt x="48" y="49"/>
                  <a:pt x="48" y="49"/>
                </a:cubicBezTo>
                <a:cubicBezTo>
                  <a:pt x="48" y="49"/>
                  <a:pt x="42" y="46"/>
                  <a:pt x="47" y="23"/>
                </a:cubicBezTo>
                <a:cubicBezTo>
                  <a:pt x="52" y="0"/>
                  <a:pt x="64" y="9"/>
                  <a:pt x="64" y="9"/>
                </a:cubicBezTo>
                <a:cubicBezTo>
                  <a:pt x="64" y="9"/>
                  <a:pt x="65" y="28"/>
                  <a:pt x="65" y="31"/>
                </a:cubicBezTo>
                <a:cubicBezTo>
                  <a:pt x="66" y="34"/>
                  <a:pt x="81" y="63"/>
                  <a:pt x="81" y="63"/>
                </a:cubicBezTo>
                <a:cubicBezTo>
                  <a:pt x="81" y="65"/>
                  <a:pt x="90" y="66"/>
                  <a:pt x="90" y="68"/>
                </a:cubicBezTo>
                <a:cubicBezTo>
                  <a:pt x="90" y="81"/>
                  <a:pt x="90" y="93"/>
                  <a:pt x="90" y="107"/>
                </a:cubicBezTo>
                <a:cubicBezTo>
                  <a:pt x="80" y="104"/>
                  <a:pt x="75" y="112"/>
                  <a:pt x="54" y="112"/>
                </a:cubicBezTo>
                <a:cubicBezTo>
                  <a:pt x="47" y="112"/>
                  <a:pt x="38" y="111"/>
                  <a:pt x="31" y="110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8" y="107"/>
                  <a:pt x="6" y="104"/>
                  <a:pt x="6" y="99"/>
                </a:cubicBezTo>
                <a:cubicBezTo>
                  <a:pt x="7" y="96"/>
                  <a:pt x="8" y="93"/>
                  <a:pt x="11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5" y="92"/>
                  <a:pt x="2" y="88"/>
                  <a:pt x="2" y="84"/>
                </a:cubicBezTo>
                <a:cubicBezTo>
                  <a:pt x="3" y="80"/>
                  <a:pt x="5" y="77"/>
                  <a:pt x="8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3" y="76"/>
                  <a:pt x="0" y="73"/>
                  <a:pt x="0" y="68"/>
                </a:cubicBezTo>
                <a:close/>
              </a:path>
            </a:pathLst>
          </a:custGeom>
          <a:solidFill>
            <a:srgbClr val="4267B2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33" name="Freeform 106">
            <a:extLst>
              <a:ext uri="{FF2B5EF4-FFF2-40B4-BE49-F238E27FC236}">
                <a16:creationId xmlns:a16="http://schemas.microsoft.com/office/drawing/2014/main" id="{7A00A3E8-DEC5-4E55-994D-14820FF6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227" y="9805126"/>
            <a:ext cx="735339" cy="740374"/>
          </a:xfrm>
          <a:custGeom>
            <a:avLst/>
            <a:gdLst>
              <a:gd name="T0" fmla="*/ 372 w 426"/>
              <a:gd name="T1" fmla="*/ 0 h 427"/>
              <a:gd name="T2" fmla="*/ 372 w 426"/>
              <a:gd name="T3" fmla="*/ 0 h 427"/>
              <a:gd name="T4" fmla="*/ 53 w 426"/>
              <a:gd name="T5" fmla="*/ 0 h 427"/>
              <a:gd name="T6" fmla="*/ 0 w 426"/>
              <a:gd name="T7" fmla="*/ 53 h 427"/>
              <a:gd name="T8" fmla="*/ 0 w 426"/>
              <a:gd name="T9" fmla="*/ 372 h 427"/>
              <a:gd name="T10" fmla="*/ 53 w 426"/>
              <a:gd name="T11" fmla="*/ 426 h 427"/>
              <a:gd name="T12" fmla="*/ 213 w 426"/>
              <a:gd name="T13" fmla="*/ 426 h 427"/>
              <a:gd name="T14" fmla="*/ 213 w 426"/>
              <a:gd name="T15" fmla="*/ 274 h 427"/>
              <a:gd name="T16" fmla="*/ 160 w 426"/>
              <a:gd name="T17" fmla="*/ 274 h 427"/>
              <a:gd name="T18" fmla="*/ 160 w 426"/>
              <a:gd name="T19" fmla="*/ 204 h 427"/>
              <a:gd name="T20" fmla="*/ 213 w 426"/>
              <a:gd name="T21" fmla="*/ 204 h 427"/>
              <a:gd name="T22" fmla="*/ 213 w 426"/>
              <a:gd name="T23" fmla="*/ 168 h 427"/>
              <a:gd name="T24" fmla="*/ 301 w 426"/>
              <a:gd name="T25" fmla="*/ 80 h 427"/>
              <a:gd name="T26" fmla="*/ 346 w 426"/>
              <a:gd name="T27" fmla="*/ 80 h 427"/>
              <a:gd name="T28" fmla="*/ 346 w 426"/>
              <a:gd name="T29" fmla="*/ 160 h 427"/>
              <a:gd name="T30" fmla="*/ 310 w 426"/>
              <a:gd name="T31" fmla="*/ 160 h 427"/>
              <a:gd name="T32" fmla="*/ 292 w 426"/>
              <a:gd name="T33" fmla="*/ 168 h 427"/>
              <a:gd name="T34" fmla="*/ 292 w 426"/>
              <a:gd name="T35" fmla="*/ 204 h 427"/>
              <a:gd name="T36" fmla="*/ 346 w 426"/>
              <a:gd name="T37" fmla="*/ 204 h 427"/>
              <a:gd name="T38" fmla="*/ 346 w 426"/>
              <a:gd name="T39" fmla="*/ 274 h 427"/>
              <a:gd name="T40" fmla="*/ 292 w 426"/>
              <a:gd name="T41" fmla="*/ 274 h 427"/>
              <a:gd name="T42" fmla="*/ 292 w 426"/>
              <a:gd name="T43" fmla="*/ 426 h 427"/>
              <a:gd name="T44" fmla="*/ 372 w 426"/>
              <a:gd name="T45" fmla="*/ 426 h 427"/>
              <a:gd name="T46" fmla="*/ 425 w 426"/>
              <a:gd name="T47" fmla="*/ 372 h 427"/>
              <a:gd name="T48" fmla="*/ 425 w 426"/>
              <a:gd name="T49" fmla="*/ 53 h 427"/>
              <a:gd name="T50" fmla="*/ 372 w 426"/>
              <a:gd name="T51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26" h="427">
                <a:moveTo>
                  <a:pt x="372" y="0"/>
                </a:moveTo>
                <a:lnTo>
                  <a:pt x="37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3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99"/>
                  <a:pt x="27" y="426"/>
                  <a:pt x="53" y="426"/>
                </a:cubicBezTo>
                <a:cubicBezTo>
                  <a:pt x="213" y="426"/>
                  <a:pt x="213" y="426"/>
                  <a:pt x="213" y="426"/>
                </a:cubicBezTo>
                <a:cubicBezTo>
                  <a:pt x="213" y="274"/>
                  <a:pt x="213" y="274"/>
                  <a:pt x="213" y="274"/>
                </a:cubicBezTo>
                <a:cubicBezTo>
                  <a:pt x="160" y="274"/>
                  <a:pt x="160" y="274"/>
                  <a:pt x="160" y="274"/>
                </a:cubicBezTo>
                <a:cubicBezTo>
                  <a:pt x="160" y="204"/>
                  <a:pt x="160" y="204"/>
                  <a:pt x="160" y="204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213" y="168"/>
                  <a:pt x="213" y="168"/>
                  <a:pt x="213" y="168"/>
                </a:cubicBezTo>
                <a:cubicBezTo>
                  <a:pt x="213" y="124"/>
                  <a:pt x="257" y="80"/>
                  <a:pt x="301" y="80"/>
                </a:cubicBezTo>
                <a:cubicBezTo>
                  <a:pt x="346" y="80"/>
                  <a:pt x="346" y="80"/>
                  <a:pt x="346" y="80"/>
                </a:cubicBezTo>
                <a:cubicBezTo>
                  <a:pt x="346" y="160"/>
                  <a:pt x="346" y="160"/>
                  <a:pt x="346" y="160"/>
                </a:cubicBezTo>
                <a:cubicBezTo>
                  <a:pt x="310" y="160"/>
                  <a:pt x="310" y="160"/>
                  <a:pt x="310" y="160"/>
                </a:cubicBezTo>
                <a:cubicBezTo>
                  <a:pt x="292" y="160"/>
                  <a:pt x="292" y="160"/>
                  <a:pt x="292" y="168"/>
                </a:cubicBezTo>
                <a:cubicBezTo>
                  <a:pt x="292" y="204"/>
                  <a:pt x="292" y="204"/>
                  <a:pt x="292" y="204"/>
                </a:cubicBezTo>
                <a:cubicBezTo>
                  <a:pt x="346" y="204"/>
                  <a:pt x="346" y="204"/>
                  <a:pt x="346" y="204"/>
                </a:cubicBezTo>
                <a:cubicBezTo>
                  <a:pt x="346" y="274"/>
                  <a:pt x="346" y="274"/>
                  <a:pt x="346" y="274"/>
                </a:cubicBezTo>
                <a:cubicBezTo>
                  <a:pt x="292" y="274"/>
                  <a:pt x="292" y="274"/>
                  <a:pt x="292" y="274"/>
                </a:cubicBezTo>
                <a:cubicBezTo>
                  <a:pt x="292" y="426"/>
                  <a:pt x="292" y="426"/>
                  <a:pt x="292" y="426"/>
                </a:cubicBezTo>
                <a:cubicBezTo>
                  <a:pt x="372" y="426"/>
                  <a:pt x="372" y="426"/>
                  <a:pt x="372" y="426"/>
                </a:cubicBezTo>
                <a:cubicBezTo>
                  <a:pt x="399" y="426"/>
                  <a:pt x="425" y="399"/>
                  <a:pt x="425" y="372"/>
                </a:cubicBezTo>
                <a:cubicBezTo>
                  <a:pt x="425" y="53"/>
                  <a:pt x="425" y="53"/>
                  <a:pt x="425" y="53"/>
                </a:cubicBezTo>
                <a:cubicBezTo>
                  <a:pt x="425" y="27"/>
                  <a:pt x="399" y="0"/>
                  <a:pt x="372" y="0"/>
                </a:cubicBezTo>
              </a:path>
            </a:pathLst>
          </a:custGeom>
          <a:solidFill>
            <a:srgbClr val="4267B2"/>
          </a:solidFill>
          <a:ln>
            <a:noFill/>
          </a:ln>
          <a:effectLst/>
        </p:spPr>
        <p:txBody>
          <a:bodyPr wrap="none" lIns="34284" tIns="17142" rIns="34284" bIns="17142" anchor="ctr"/>
          <a:lstStyle/>
          <a:p>
            <a:pPr defTabSz="4571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Poppins Light" charset="0"/>
              <a:ea typeface="+mn-ea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26450E6D-3BCB-42CD-AD76-17F65F5EC7DE}"/>
              </a:ext>
            </a:extLst>
          </p:cNvPr>
          <p:cNvSpPr/>
          <p:nvPr/>
        </p:nvSpPr>
        <p:spPr>
          <a:xfrm>
            <a:off x="-1088" y="-30802"/>
            <a:ext cx="2019791" cy="137468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6DB0A265-7A8B-4FD2-B32B-B3B7A34D4A2E}"/>
              </a:ext>
            </a:extLst>
          </p:cNvPr>
          <p:cNvSpPr/>
          <p:nvPr/>
        </p:nvSpPr>
        <p:spPr>
          <a:xfrm>
            <a:off x="22375463" y="-30802"/>
            <a:ext cx="2019791" cy="1377760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777">
            <a:off x="15308880" y="5802160"/>
            <a:ext cx="7349512" cy="711243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B61953A-2288-7928-C270-9C23BC5467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33" y="-321472"/>
            <a:ext cx="2940057" cy="293770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D5D02AB-6F0E-5CBA-B921-4B1EF06EB238}"/>
              </a:ext>
            </a:extLst>
          </p:cNvPr>
          <p:cNvSpPr txBox="1"/>
          <p:nvPr/>
        </p:nvSpPr>
        <p:spPr>
          <a:xfrm rot="828287">
            <a:off x="17154935" y="4814272"/>
            <a:ext cx="5046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Családoknak is!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BB6B12D-EF11-B0E1-8BC5-B56B42E905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636" y="555133"/>
            <a:ext cx="2941487" cy="1446533"/>
          </a:xfrm>
          <a:prstGeom prst="rect">
            <a:avLst/>
          </a:prstGeom>
        </p:spPr>
      </p:pic>
      <p:pic>
        <p:nvPicPr>
          <p:cNvPr id="11" name="Picture 2" descr="Képtalálat a következőre: „pénz7 logo”">
            <a:extLst>
              <a:ext uri="{FF2B5EF4-FFF2-40B4-BE49-F238E27FC236}">
                <a16:creationId xmlns:a16="http://schemas.microsoft.com/office/drawing/2014/main" id="{3226B798-E502-0C1F-3853-7C88FDDC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73819" y="429797"/>
            <a:ext cx="1850048" cy="14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4619D12-68F4-CF14-D0A6-B105FC8314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16021" y="2383733"/>
            <a:ext cx="4655142" cy="1549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2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églalap 1026">
            <a:extLst>
              <a:ext uri="{FF2B5EF4-FFF2-40B4-BE49-F238E27FC236}">
                <a16:creationId xmlns:a16="http://schemas.microsoft.com/office/drawing/2014/main" id="{9668E550-AB62-1643-FB5F-A5619B6F32F6}"/>
              </a:ext>
            </a:extLst>
          </p:cNvPr>
          <p:cNvSpPr/>
          <p:nvPr/>
        </p:nvSpPr>
        <p:spPr>
          <a:xfrm rot="5400000">
            <a:off x="4414978" y="-576929"/>
            <a:ext cx="3339779" cy="121697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3381FC10-7A4B-4C86-97A9-FB358D2A9425}"/>
              </a:ext>
            </a:extLst>
          </p:cNvPr>
          <p:cNvSpPr/>
          <p:nvPr/>
        </p:nvSpPr>
        <p:spPr>
          <a:xfrm>
            <a:off x="21483003" y="155692"/>
            <a:ext cx="2819400" cy="172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Képtalálat a következőre: „pénz7 logo”">
            <a:extLst>
              <a:ext uri="{FF2B5EF4-FFF2-40B4-BE49-F238E27FC236}">
                <a16:creationId xmlns:a16="http://schemas.microsoft.com/office/drawing/2014/main" id="{970117C5-8FC8-466B-8074-B365CBDB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42844" y="501778"/>
            <a:ext cx="3783525" cy="29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66F791-F427-4C26-9FEC-4278E89E12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531" y="500389"/>
            <a:ext cx="5700946" cy="2803550"/>
          </a:xfrm>
          <a:prstGeom prst="rect">
            <a:avLst/>
          </a:prstGeom>
        </p:spPr>
      </p:pic>
      <p:pic>
        <p:nvPicPr>
          <p:cNvPr id="1024" name="Kép 1023" descr="A képen személy, beltéri, étel, szusi látható&#10;&#10;Automatikusan generált leírás">
            <a:extLst>
              <a:ext uri="{FF2B5EF4-FFF2-40B4-BE49-F238E27FC236}">
                <a16:creationId xmlns:a16="http://schemas.microsoft.com/office/drawing/2014/main" id="{6A553F38-3F5A-A47B-12FE-C6A9460077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25" y="3838049"/>
            <a:ext cx="12188825" cy="8125883"/>
          </a:xfrm>
          <a:prstGeom prst="rect">
            <a:avLst/>
          </a:prstGeom>
        </p:spPr>
      </p:pic>
      <p:sp>
        <p:nvSpPr>
          <p:cNvPr id="1025" name="Téglalap 1024">
            <a:extLst>
              <a:ext uri="{FF2B5EF4-FFF2-40B4-BE49-F238E27FC236}">
                <a16:creationId xmlns:a16="http://schemas.microsoft.com/office/drawing/2014/main" id="{8635FC03-C938-57A3-DC5B-32DD1B7BCD02}"/>
              </a:ext>
            </a:extLst>
          </p:cNvPr>
          <p:cNvSpPr/>
          <p:nvPr/>
        </p:nvSpPr>
        <p:spPr>
          <a:xfrm>
            <a:off x="11462684" y="0"/>
            <a:ext cx="859942" cy="11963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9" name="Kép 1028">
            <a:extLst>
              <a:ext uri="{FF2B5EF4-FFF2-40B4-BE49-F238E27FC236}">
                <a16:creationId xmlns:a16="http://schemas.microsoft.com/office/drawing/2014/main" id="{77A0B0A7-BC04-E93D-6675-9C549EAADC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6780" y="9457511"/>
            <a:ext cx="7245155" cy="43176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1107A28-26FC-6C6F-1691-8456D95C9381}"/>
              </a:ext>
            </a:extLst>
          </p:cNvPr>
          <p:cNvSpPr txBox="1"/>
          <p:nvPr/>
        </p:nvSpPr>
        <p:spPr>
          <a:xfrm>
            <a:off x="729197" y="7355414"/>
            <a:ext cx="10434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Köszönjük a figyelmet!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46850C2-6892-780C-649B-4258BADDF454}"/>
              </a:ext>
            </a:extLst>
          </p:cNvPr>
          <p:cNvSpPr txBox="1"/>
          <p:nvPr/>
        </p:nvSpPr>
        <p:spPr>
          <a:xfrm>
            <a:off x="241748" y="4103763"/>
            <a:ext cx="11201848" cy="286232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  <a:latin typeface="Bierstadt" panose="020B0004020202020204" pitchFamily="34" charset="0"/>
              </a:rPr>
              <a:t>MESTERSÉGES INTELLIGENCIA </a:t>
            </a:r>
          </a:p>
          <a:p>
            <a:pPr algn="ctr"/>
            <a:r>
              <a:rPr lang="hu-HU" sz="6000" b="1" dirty="0">
                <a:solidFill>
                  <a:schemeClr val="bg1"/>
                </a:solidFill>
                <a:latin typeface="Bierstadt" panose="020B0004020202020204" pitchFamily="34" charset="0"/>
              </a:rPr>
              <a:t>A PÉNZÜGYEKBEN: </a:t>
            </a:r>
          </a:p>
          <a:p>
            <a:pPr algn="ctr"/>
            <a:r>
              <a:rPr lang="hu-HU" sz="6000" b="1" dirty="0">
                <a:solidFill>
                  <a:schemeClr val="bg1"/>
                </a:solidFill>
                <a:latin typeface="Bierstadt" panose="020B0004020202020204" pitchFamily="34" charset="0"/>
              </a:rPr>
              <a:t>ALAPOK ÉS VESZÉLYEK</a:t>
            </a:r>
            <a:endParaRPr lang="en-US" sz="19900" b="1" dirty="0">
              <a:solidFill>
                <a:schemeClr val="bg1"/>
              </a:solidFill>
              <a:latin typeface="Bierstadt" panose="020B0004020202020204" pitchFamily="34" charset="0"/>
              <a:ea typeface="Lato Black" charset="0"/>
              <a:cs typeface="Lato Black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9FB677B-9457-E009-15B3-498719637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0534" y="12178811"/>
            <a:ext cx="3918233" cy="1304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E804-36E4-A7B8-0A34-759B2BB1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99F432A9-E88D-53CE-C64A-AC0454D488FA}"/>
              </a:ext>
            </a:extLst>
          </p:cNvPr>
          <p:cNvSpPr/>
          <p:nvPr/>
        </p:nvSpPr>
        <p:spPr>
          <a:xfrm rot="5400000">
            <a:off x="10040209" y="-9299979"/>
            <a:ext cx="2554115" cy="226345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FAC05F-AEDA-486D-A358-1E009524E24C}"/>
              </a:ext>
            </a:extLst>
          </p:cNvPr>
          <p:cNvSpPr txBox="1"/>
          <p:nvPr/>
        </p:nvSpPr>
        <p:spPr>
          <a:xfrm>
            <a:off x="554314" y="1321711"/>
            <a:ext cx="22882861" cy="1323421"/>
          </a:xfrm>
          <a:prstGeom prst="rect">
            <a:avLst/>
          </a:prstGeom>
          <a:noFill/>
        </p:spPr>
        <p:txBody>
          <a:bodyPr wrap="square" lIns="91422" tIns="45711" rIns="91422" bIns="45711" rtlCol="0" anchor="t">
            <a:spAutoFit/>
          </a:bodyPr>
          <a:lstStyle/>
          <a:p>
            <a:r>
              <a:rPr lang="hu-HU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 tudtok a Mesterséges Intelligenciáról? </a:t>
            </a:r>
            <a:endParaRPr lang="id-ID" sz="8000" b="1" dirty="0">
              <a:solidFill>
                <a:schemeClr val="bg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BB107AB-A419-2D8A-3A7B-A223290E04C4}"/>
              </a:ext>
            </a:extLst>
          </p:cNvPr>
          <p:cNvSpPr txBox="1"/>
          <p:nvPr/>
        </p:nvSpPr>
        <p:spPr>
          <a:xfrm>
            <a:off x="12188825" y="4399938"/>
            <a:ext cx="1139507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dirty="0">
                <a:latin typeface="Calibri" panose="020F0502020204030204" pitchFamily="34" charset="0"/>
                <a:cs typeface="Calibri" panose="020F0502020204030204" pitchFamily="34" charset="0"/>
              </a:rPr>
              <a:t>Mi az MI?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dirty="0">
                <a:latin typeface="Calibri" panose="020F0502020204030204" pitchFamily="34" charset="0"/>
                <a:cs typeface="Calibri" panose="020F0502020204030204" pitchFamily="34" charset="0"/>
              </a:rPr>
              <a:t>Hogyan működik?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dirty="0">
                <a:latin typeface="Calibri" panose="020F0502020204030204" pitchFamily="34" charset="0"/>
                <a:cs typeface="Calibri" panose="020F0502020204030204" pitchFamily="34" charset="0"/>
              </a:rPr>
              <a:t>Mire jó és mire nem a hétköznapokban?</a:t>
            </a:r>
          </a:p>
          <a:p>
            <a:endParaRPr lang="hu-HU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dirty="0">
                <a:latin typeface="Calibri" panose="020F0502020204030204" pitchFamily="34" charset="0"/>
                <a:cs typeface="Calibri" panose="020F0502020204030204" pitchFamily="34" charset="0"/>
              </a:rPr>
              <a:t>Mik a veszélyei?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dirty="0">
                <a:latin typeface="Calibri" panose="020F0502020204030204" pitchFamily="34" charset="0"/>
                <a:cs typeface="Calibri" panose="020F0502020204030204" pitchFamily="34" charset="0"/>
              </a:rPr>
              <a:t>Miben tudnak segíteni a pénzügyeinkben?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ép 5" descr="A képen rajz, Emberi arc, illusztráció, clipar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CCE28A3-3996-D697-EF85-CE665F4A3F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14" y="4837260"/>
            <a:ext cx="10524986" cy="70166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414A12A-B4F7-FD52-0A55-E3187B771200}"/>
              </a:ext>
            </a:extLst>
          </p:cNvPr>
          <p:cNvSpPr txBox="1"/>
          <p:nvPr/>
        </p:nvSpPr>
        <p:spPr>
          <a:xfrm>
            <a:off x="554314" y="12744937"/>
            <a:ext cx="3513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(szerző által generált kép)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5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_NZ7 (3)">
            <a:hlinkClick r:id="" action="ppaction://media"/>
            <a:extLst>
              <a:ext uri="{FF2B5EF4-FFF2-40B4-BE49-F238E27FC236}">
                <a16:creationId xmlns:a16="http://schemas.microsoft.com/office/drawing/2014/main" id="{0725A79D-2A2C-7214-4AE3-1DC614324C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24377650" cy="137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F053354-B5E0-B896-274C-65B4CC073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881" y="1703938"/>
            <a:ext cx="17462500" cy="977936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8825BF6-7AB9-4895-34F2-9FA83CF9DB97}"/>
              </a:ext>
            </a:extLst>
          </p:cNvPr>
          <p:cNvSpPr txBox="1"/>
          <p:nvPr/>
        </p:nvSpPr>
        <p:spPr>
          <a:xfrm>
            <a:off x="9791700" y="116273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b="1" i="0" u="sng" dirty="0">
                <a:effectLst/>
                <a:latin typeface="Segoe UI Historic" panose="020B0502040204020203" pitchFamily="34" charset="0"/>
                <a:hlinkClick r:id="rId4"/>
              </a:rPr>
              <a:t>https://wordwall.net/resource/108208152</a:t>
            </a:r>
            <a:endParaRPr lang="hu-HU" sz="4400" dirty="0"/>
          </a:p>
        </p:txBody>
      </p:sp>
      <p:pic>
        <p:nvPicPr>
          <p:cNvPr id="11" name="Kép 10" descr="A képen minta, tér, művészet, Szimmetri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CB8376F-ED2F-75FB-ADD6-97CAB548D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26" y="7289297"/>
            <a:ext cx="5322536" cy="510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DFF5E73D-EA78-5AFD-FFDD-72E4E14E04BC}"/>
              </a:ext>
            </a:extLst>
          </p:cNvPr>
          <p:cNvSpPr txBox="1"/>
          <p:nvPr/>
        </p:nvSpPr>
        <p:spPr>
          <a:xfrm rot="412136">
            <a:off x="12389776" y="464379"/>
            <a:ext cx="34163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Játék!</a:t>
            </a:r>
          </a:p>
        </p:txBody>
      </p:sp>
      <p:pic>
        <p:nvPicPr>
          <p:cNvPr id="14" name="Kép 13" descr="A képen szöveg, képernyőkép, Betűtípus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F014DB8-ED0C-6B25-2D98-D953F878E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68" y="433358"/>
            <a:ext cx="5768643" cy="3048203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21D90F-BCC7-5787-B758-C595EEC4C77F}"/>
              </a:ext>
            </a:extLst>
          </p:cNvPr>
          <p:cNvSpPr txBox="1"/>
          <p:nvPr/>
        </p:nvSpPr>
        <p:spPr>
          <a:xfrm>
            <a:off x="601864" y="3867094"/>
            <a:ext cx="550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Kattints a START gombra a játék elindításához!</a:t>
            </a:r>
          </a:p>
        </p:txBody>
      </p:sp>
      <p:sp>
        <p:nvSpPr>
          <p:cNvPr id="16" name="Nyíl: felfelé mutató 15">
            <a:extLst>
              <a:ext uri="{FF2B5EF4-FFF2-40B4-BE49-F238E27FC236}">
                <a16:creationId xmlns:a16="http://schemas.microsoft.com/office/drawing/2014/main" id="{89BD6080-0948-954B-9817-72A46B39FFC0}"/>
              </a:ext>
            </a:extLst>
          </p:cNvPr>
          <p:cNvSpPr/>
          <p:nvPr/>
        </p:nvSpPr>
        <p:spPr>
          <a:xfrm>
            <a:off x="3125989" y="2535114"/>
            <a:ext cx="455411" cy="1331979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9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B068B-4D72-FC7F-91D1-ACAD13306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4A06734D-E8B2-0A14-1587-27A82D0E3500}"/>
              </a:ext>
            </a:extLst>
          </p:cNvPr>
          <p:cNvSpPr/>
          <p:nvPr/>
        </p:nvSpPr>
        <p:spPr>
          <a:xfrm>
            <a:off x="-19050" y="752539"/>
            <a:ext cx="21542827" cy="1481945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BDCBA55-BB37-C958-B534-FA9AAE4490D8}"/>
              </a:ext>
            </a:extLst>
          </p:cNvPr>
          <p:cNvSpPr txBox="1"/>
          <p:nvPr/>
        </p:nvSpPr>
        <p:spPr>
          <a:xfrm>
            <a:off x="1627119" y="893346"/>
            <a:ext cx="16087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ea typeface="Lato Bold"/>
                <a:cs typeface="Calibri" panose="020F0502020204030204" pitchFamily="34" charset="0"/>
              </a:rPr>
              <a:t>MI alapú fenyegetések a mindennapokban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A9C9D61-E1C9-1241-FBD6-9DA313AA6917}"/>
              </a:ext>
            </a:extLst>
          </p:cNvPr>
          <p:cNvSpPr txBox="1"/>
          <p:nvPr/>
        </p:nvSpPr>
        <p:spPr>
          <a:xfrm>
            <a:off x="651355" y="2637888"/>
            <a:ext cx="9407046" cy="582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arenR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Megtévesztés és csalás (deepfake)</a:t>
            </a:r>
          </a:p>
          <a:p>
            <a:pPr marL="742950" indent="-742950">
              <a:lnSpc>
                <a:spcPct val="150000"/>
              </a:lnSpc>
              <a:buAutoNum type="arabicParenR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Adatvédelem és titokszivárgás</a:t>
            </a:r>
          </a:p>
          <a:p>
            <a:pPr marL="742950" indent="-742950">
              <a:lnSpc>
                <a:spcPct val="150000"/>
              </a:lnSpc>
              <a:buAutoNum type="arabicParenR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Túlzott ráhagyatkozás, függés kialakulása</a:t>
            </a:r>
          </a:p>
          <a:p>
            <a:pPr marL="742950" indent="-742950">
              <a:lnSpc>
                <a:spcPct val="150000"/>
              </a:lnSpc>
              <a:buFontTx/>
              <a:buAutoNum type="arabicParenR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MI hallucináció</a:t>
            </a:r>
          </a:p>
          <a:p>
            <a:pPr marL="742950" indent="-742950">
              <a:lnSpc>
                <a:spcPct val="150000"/>
              </a:lnSpc>
              <a:buAutoNum type="arabicParenR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Szerzői jogi problémák MI tanításnál</a:t>
            </a:r>
          </a:p>
          <a:p>
            <a:pPr marL="742950" indent="-742950">
              <a:lnSpc>
                <a:spcPct val="150000"/>
              </a:lnSpc>
              <a:buFontTx/>
              <a:buAutoNum type="arabicParenR"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Környezeti terhelés</a:t>
            </a:r>
          </a:p>
          <a:p>
            <a:pPr marL="742950" indent="-742950">
              <a:lnSpc>
                <a:spcPct val="150000"/>
              </a:lnSpc>
              <a:buAutoNum type="arabicParenR"/>
            </a:pP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Kép 11" descr="A képen fa, kültéri, felhő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5D45AFC-D790-8151-D321-F99DAF17CE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5" y="7934261"/>
            <a:ext cx="7543801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penart-video_d712d9ed_1760522743304">
            <a:hlinkClick r:id="" action="ppaction://media"/>
            <a:extLst>
              <a:ext uri="{FF2B5EF4-FFF2-40B4-BE49-F238E27FC236}">
                <a16:creationId xmlns:a16="http://schemas.microsoft.com/office/drawing/2014/main" id="{759B1A14-0F80-8CDC-F177-183EA27DD47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9553" y="2637888"/>
            <a:ext cx="13496822" cy="759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C04C7F8C-6C31-339C-8936-07027277599A}"/>
              </a:ext>
            </a:extLst>
          </p:cNvPr>
          <p:cNvSpPr txBox="1"/>
          <p:nvPr/>
        </p:nvSpPr>
        <p:spPr>
          <a:xfrm>
            <a:off x="17762935" y="10402421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szerző saját készítésű SORA2 videója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408D819-BF77-B1BD-3D9A-7FF4B4E3E4B0}"/>
              </a:ext>
            </a:extLst>
          </p:cNvPr>
          <p:cNvSpPr txBox="1"/>
          <p:nvPr/>
        </p:nvSpPr>
        <p:spPr>
          <a:xfrm>
            <a:off x="8991601" y="11410950"/>
            <a:ext cx="15048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srgbClr val="074C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legnagyobb fenyegetés a hitelesség/valóság kérdésének eldöntése.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3DE4171-C828-B24F-434B-8415B7DDECB0}"/>
              </a:ext>
            </a:extLst>
          </p:cNvPr>
          <p:cNvSpPr txBox="1"/>
          <p:nvPr/>
        </p:nvSpPr>
        <p:spPr>
          <a:xfrm>
            <a:off x="905655" y="13137105"/>
            <a:ext cx="3513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(szerző által generált kép)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1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  <p:bldP spid="1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875F1-2BA4-CF9F-74CA-DAB7F2E5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7B5FC1A1-5B93-E69B-F029-04E376C83088}"/>
              </a:ext>
            </a:extLst>
          </p:cNvPr>
          <p:cNvSpPr/>
          <p:nvPr/>
        </p:nvSpPr>
        <p:spPr>
          <a:xfrm>
            <a:off x="-19050" y="752539"/>
            <a:ext cx="22465691" cy="1481945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D3A8F3B-38C1-4C02-E343-E909A5D8C727}"/>
              </a:ext>
            </a:extLst>
          </p:cNvPr>
          <p:cNvSpPr txBox="1"/>
          <p:nvPr/>
        </p:nvSpPr>
        <p:spPr>
          <a:xfrm>
            <a:off x="1627119" y="893346"/>
            <a:ext cx="20066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  <a:ea typeface="Lato Bold"/>
                <a:cs typeface="Calibri" panose="020F0502020204030204" pitchFamily="34" charset="0"/>
              </a:rPr>
              <a:t>Környezetünk védelme és a Mesterséges Intelligencia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B9FB6DB-7A92-FF6C-D134-AE7A03128C5C}"/>
              </a:ext>
            </a:extLst>
          </p:cNvPr>
          <p:cNvSpPr txBox="1"/>
          <p:nvPr/>
        </p:nvSpPr>
        <p:spPr>
          <a:xfrm>
            <a:off x="672532" y="2609740"/>
            <a:ext cx="1508521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742950" indent="-742950">
              <a:buAutoNum type="arabicParenR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hu-HU" dirty="0"/>
              <a:t>Az MI használata is sok energiát fogyaszt. </a:t>
            </a:r>
          </a:p>
          <a:p>
            <a:pPr>
              <a:lnSpc>
                <a:spcPct val="150000"/>
              </a:lnSpc>
            </a:pPr>
            <a:r>
              <a:rPr lang="hu-HU" dirty="0"/>
              <a:t>Az energiát elő kell állítani!  </a:t>
            </a:r>
          </a:p>
          <a:p>
            <a:pPr>
              <a:lnSpc>
                <a:spcPct val="150000"/>
              </a:lnSpc>
            </a:pPr>
            <a:r>
              <a:rPr lang="hu-HU" dirty="0"/>
              <a:t>Ne kérdezz fölöslegesen – gondolkodj előtte! NEM kell megköszönni</a:t>
            </a:r>
            <a:r>
              <a:rPr lang="hu-HU" dirty="0">
                <a:solidFill>
                  <a:srgbClr val="000000"/>
                </a:solidFill>
                <a:highlight>
                  <a:srgbClr val="F8F8F8"/>
                </a:highlight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hu-HU" dirty="0"/>
              <a:t>Tudatos használattal Te is tehetsz a Földért!</a:t>
            </a:r>
          </a:p>
        </p:txBody>
      </p:sp>
      <p:pic>
        <p:nvPicPr>
          <p:cNvPr id="16" name="Kép 15" descr="A képen kültéri, füst, felhő, von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4086A92-9985-ED08-9851-4B13C9C937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9" y="6115778"/>
            <a:ext cx="9870782" cy="658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 descr="A képen szöveg, sor, Diagram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3250FDB-FD06-EBD9-6F1C-F3D4581A60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411" y="5648230"/>
            <a:ext cx="11815025" cy="658052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359336E-7518-558A-B1CE-A0BD2E3AE49A}"/>
              </a:ext>
            </a:extLst>
          </p:cNvPr>
          <p:cNvSpPr txBox="1"/>
          <p:nvPr/>
        </p:nvSpPr>
        <p:spPr>
          <a:xfrm>
            <a:off x="16518455" y="3967715"/>
            <a:ext cx="6646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 világ energiafogyasztásának növekedése az elmúlt 100 évben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5CDF615-AD7B-1B6B-D6D6-2F0F54CE9339}"/>
              </a:ext>
            </a:extLst>
          </p:cNvPr>
          <p:cNvSpPr txBox="1"/>
          <p:nvPr/>
        </p:nvSpPr>
        <p:spPr>
          <a:xfrm>
            <a:off x="764089" y="12871873"/>
            <a:ext cx="3513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(szerző által generált kép)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15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1CB1F7C4-957B-C328-0832-5B1D329E269B}"/>
              </a:ext>
            </a:extLst>
          </p:cNvPr>
          <p:cNvSpPr/>
          <p:nvPr/>
        </p:nvSpPr>
        <p:spPr>
          <a:xfrm rot="5400000">
            <a:off x="9731590" y="-8924184"/>
            <a:ext cx="2357829" cy="21821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402948" y="1153872"/>
            <a:ext cx="21418061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hu-HU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Mesterséges Intelligencia a pénzügyekben </a:t>
            </a:r>
            <a:endParaRPr lang="id-ID" sz="8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D48AEDC-5ECD-0090-0B8D-1BB5B68663E1}"/>
              </a:ext>
            </a:extLst>
          </p:cNvPr>
          <p:cNvSpPr txBox="1"/>
          <p:nvPr/>
        </p:nvSpPr>
        <p:spPr>
          <a:xfrm>
            <a:off x="8852073" y="9173688"/>
            <a:ext cx="4714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Banki applikációk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E8AF7C2-A524-8BD8-89F2-2E8731BF6268}"/>
              </a:ext>
            </a:extLst>
          </p:cNvPr>
          <p:cNvSpPr txBox="1"/>
          <p:nvPr/>
        </p:nvSpPr>
        <p:spPr>
          <a:xfrm>
            <a:off x="692729" y="5832921"/>
            <a:ext cx="5921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Banki MI asszisztensek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DBEE083-0F5D-7ABB-019B-5E8B461D9BF1}"/>
              </a:ext>
            </a:extLst>
          </p:cNvPr>
          <p:cNvSpPr txBox="1"/>
          <p:nvPr/>
        </p:nvSpPr>
        <p:spPr>
          <a:xfrm>
            <a:off x="16826252" y="5718522"/>
            <a:ext cx="4192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MI a háttérben</a:t>
            </a:r>
          </a:p>
        </p:txBody>
      </p:sp>
      <p:pic>
        <p:nvPicPr>
          <p:cNvPr id="9" name="Kép 8" descr="A képen kütyü, Hordozható kommunikációs eszköz, Mobiltelefon, Kommunikációs eszkö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905942B-C561-B139-08D4-0CC1123BE8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63142" y="4353016"/>
            <a:ext cx="6543553" cy="4498692"/>
          </a:xfrm>
          <a:prstGeom prst="snip2DiagRect">
            <a:avLst>
              <a:gd name="adj1" fmla="val 0"/>
              <a:gd name="adj2" fmla="val 1722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 descr="A képen személy, mosoly, Emberi arc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C75BAC2-8D47-4BAD-7835-6EAE22F8F4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9" y="6905584"/>
            <a:ext cx="6350224" cy="4233483"/>
          </a:xfrm>
          <a:prstGeom prst="snip2DiagRect">
            <a:avLst>
              <a:gd name="adj1" fmla="val 179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 descr="A képen művészet, képernyőkép, lámp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8190C9F-7D8B-D936-0A49-2AC649019A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474" y="6905584"/>
            <a:ext cx="5305651" cy="53056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4780216E-5394-19D8-2265-2C1116750BE3}"/>
              </a:ext>
            </a:extLst>
          </p:cNvPr>
          <p:cNvSpPr txBox="1"/>
          <p:nvPr/>
        </p:nvSpPr>
        <p:spPr>
          <a:xfrm>
            <a:off x="692729" y="12908595"/>
            <a:ext cx="3605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(szerző által generált képek)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FFC49-4A63-1F2D-2282-7BDD897FD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B65384C9-374F-E2DA-EB1D-95510B08C773}"/>
              </a:ext>
            </a:extLst>
          </p:cNvPr>
          <p:cNvSpPr/>
          <p:nvPr/>
        </p:nvSpPr>
        <p:spPr>
          <a:xfrm rot="5400000">
            <a:off x="9785932" y="-8978526"/>
            <a:ext cx="2249146" cy="21821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9F411-2F9B-9781-3AF2-143CCDC340E1}"/>
              </a:ext>
            </a:extLst>
          </p:cNvPr>
          <p:cNvSpPr txBox="1"/>
          <p:nvPr/>
        </p:nvSpPr>
        <p:spPr>
          <a:xfrm>
            <a:off x="402948" y="1153872"/>
            <a:ext cx="21418061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hu-HU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a pénzügyekben – digitális asszisztensek</a:t>
            </a:r>
            <a:endParaRPr lang="id-ID" sz="8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561A9C9-C9E1-882E-D159-96D002D3BAFC}"/>
              </a:ext>
            </a:extLst>
          </p:cNvPr>
          <p:cNvSpPr txBox="1"/>
          <p:nvPr/>
        </p:nvSpPr>
        <p:spPr>
          <a:xfrm>
            <a:off x="1016724" y="3251294"/>
            <a:ext cx="13901776" cy="969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sz="4800" b="1" dirty="0">
                <a:latin typeface="Calibri" panose="020F0502020204030204" pitchFamily="34" charset="0"/>
                <a:cs typeface="Calibri" panose="020F0502020204030204" pitchFamily="34" charset="0"/>
              </a:rPr>
              <a:t>Digitális asszisztensek: miben közösek?</a:t>
            </a:r>
          </a:p>
          <a:p>
            <a:endParaRPr lang="hu-HU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0–24 elérhetők:</a:t>
            </a: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 bármikor kérdezhetsz, nem kell ügyintézőt várni.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Szöveget értenek:</a:t>
            </a: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 egyszerű, hétköznapi kérdéseket is feldolgoznak („Hogyan állítok limitet?”).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Banki tudásbázisra épülnek:</a:t>
            </a: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 a bank termékeiről, díjakról, folyamatokról adnak választ.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Egyszerű műveletekben segítenek:</a:t>
            </a: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 app-navigálás, kártyalimitek, értesítések, időpontfoglalás, gyakori kérdések.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Tovább kapcsolnak emberhez:</a:t>
            </a: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 ha a kérdés bonyolult vagy azonosítást igényel.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hu-H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 descr="A képen személy, szöveg, Mobiltelefon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A1C3795-1A2E-1804-9B4D-5967795B9E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119" y="4451444"/>
            <a:ext cx="7683406" cy="768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74548E4-21C7-12D9-A716-ACD0DA2DA8BA}"/>
              </a:ext>
            </a:extLst>
          </p:cNvPr>
          <p:cNvSpPr txBox="1"/>
          <p:nvPr/>
        </p:nvSpPr>
        <p:spPr>
          <a:xfrm>
            <a:off x="19609974" y="12562128"/>
            <a:ext cx="3513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(szerző által generált kép)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6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ACB0-CF24-B319-3DF6-3663DF9E5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94ED6327-F950-8B0C-A468-FC6A52F5F9BB}"/>
              </a:ext>
            </a:extLst>
          </p:cNvPr>
          <p:cNvSpPr/>
          <p:nvPr/>
        </p:nvSpPr>
        <p:spPr>
          <a:xfrm rot="5400000">
            <a:off x="9785932" y="-8978526"/>
            <a:ext cx="2249146" cy="21821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521D4-5521-2C56-F759-168C89AAD65D}"/>
              </a:ext>
            </a:extLst>
          </p:cNvPr>
          <p:cNvSpPr txBox="1"/>
          <p:nvPr/>
        </p:nvSpPr>
        <p:spPr>
          <a:xfrm>
            <a:off x="402948" y="1153872"/>
            <a:ext cx="21418061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hu-HU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Mesterséges Intelligencia a pénzügyekben  2.</a:t>
            </a:r>
            <a:endParaRPr lang="id-ID" sz="8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8833563-F8E4-2E08-F995-E2432B04F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71" y="3403018"/>
            <a:ext cx="16708479" cy="1057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4800" b="1" dirty="0">
                <a:latin typeface="Calibri" panose="020F0502020204030204" pitchFamily="34" charset="0"/>
                <a:cs typeface="Calibri" panose="020F0502020204030204" pitchFamily="34" charset="0"/>
              </a:rPr>
              <a:t>Banki mobil applikációk MI-vel</a:t>
            </a:r>
          </a:p>
          <a:p>
            <a:pPr marL="571500" indent="-5715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Valódi</a:t>
            </a:r>
            <a:r>
              <a:rPr lang="hu-HU" alt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, névvel jelölt </a:t>
            </a:r>
            <a:r>
              <a:rPr lang="hu-HU" alt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digitális asszisztens </a:t>
            </a:r>
            <a:r>
              <a:rPr lang="hu-HU" alt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(chat + hang) az appon belül.</a:t>
            </a:r>
          </a:p>
          <a:p>
            <a:pPr marL="571500" indent="-5715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Szelfis számlanyitás több banknál</a:t>
            </a:r>
            <a:r>
              <a:rPr lang="hu-HU" alt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: arcfelismerés + életjel-ellenőrzés → ez gépi látás / MI.</a:t>
            </a:r>
          </a:p>
          <a:p>
            <a:pPr marL="571500" indent="-5715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Csekk/„Photo </a:t>
            </a:r>
            <a:r>
              <a:rPr lang="hu-HU" altLang="hu-HU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hu-HU" alt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hu-HU" alt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beolvasás: kamerás csekk beolvasás, amit MI segít.</a:t>
            </a:r>
          </a:p>
          <a:p>
            <a:pPr marL="571500" indent="-5715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alt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Automatikus költés-kategorizálás (Mire költöttem el a pénzem?)</a:t>
            </a:r>
            <a:r>
              <a:rPr lang="hu-HU" alt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: tranzakciók algoritmikus besorolása, sok helyen MI-vel támogatva.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Soha</a:t>
            </a:r>
            <a:r>
              <a:rPr lang="hu-HU" sz="4400" dirty="0">
                <a:latin typeface="Calibri" panose="020F0502020204030204" pitchFamily="34" charset="0"/>
                <a:cs typeface="Calibri" panose="020F0502020204030204" pitchFamily="34" charset="0"/>
              </a:rPr>
              <a:t> ne írd be: jelszó, SMS-kód, kártya PIN – a banki MI sem kéri ezeket.</a:t>
            </a:r>
          </a:p>
          <a:p>
            <a:pPr marL="571500" indent="-5715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hu-HU" altLang="hu-H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Kép 10" descr="A képen szöveg, Mobiltelefon, Hordozható kommunikációs eszköz, kütyü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E2642BD-7FD1-852B-0070-FDE8824CAC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650" y="3912182"/>
            <a:ext cx="64008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8E27D4D-B6BC-C718-B14C-31D8F02DAD85}"/>
              </a:ext>
            </a:extLst>
          </p:cNvPr>
          <p:cNvSpPr txBox="1"/>
          <p:nvPr/>
        </p:nvSpPr>
        <p:spPr>
          <a:xfrm>
            <a:off x="20279899" y="10822146"/>
            <a:ext cx="3513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(szerző által generált kép)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2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DEFAULT THEME" val="TGlBrtmf"/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Pénz7">
      <a:dk1>
        <a:srgbClr val="3C4B72"/>
      </a:dk1>
      <a:lt1>
        <a:sysClr val="window" lastClr="FFFFFF"/>
      </a:lt1>
      <a:dk2>
        <a:srgbClr val="3C4B72"/>
      </a:dk2>
      <a:lt2>
        <a:srgbClr val="FFFFFF"/>
      </a:lt2>
      <a:accent1>
        <a:srgbClr val="27B5A9"/>
      </a:accent1>
      <a:accent2>
        <a:srgbClr val="F07F36"/>
      </a:accent2>
      <a:accent3>
        <a:srgbClr val="DE2688"/>
      </a:accent3>
      <a:accent4>
        <a:srgbClr val="00B0F0"/>
      </a:accent4>
      <a:accent5>
        <a:srgbClr val="445469"/>
      </a:accent5>
      <a:accent6>
        <a:srgbClr val="445469"/>
      </a:accent6>
      <a:hlink>
        <a:srgbClr val="0070C0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4BFEDC323B63E42BD3C70D1C5DCA7FD" ma:contentTypeVersion="15" ma:contentTypeDescription="Új dokumentum létrehozása." ma:contentTypeScope="" ma:versionID="b09fea6934cf54dc457180dbe1305a8b">
  <xsd:schema xmlns:xsd="http://www.w3.org/2001/XMLSchema" xmlns:xs="http://www.w3.org/2001/XMLSchema" xmlns:p="http://schemas.microsoft.com/office/2006/metadata/properties" xmlns:ns2="1ec64641-09ed-427e-af97-6c9b228ef098" xmlns:ns3="f38cf30c-fd9a-4415-8bc6-100251e03cee" targetNamespace="http://schemas.microsoft.com/office/2006/metadata/properties" ma:root="true" ma:fieldsID="9c81b22bbb2e79d8cc8bd306e743cafa" ns2:_="" ns3:_="">
    <xsd:import namespace="1ec64641-09ed-427e-af97-6c9b228ef098"/>
    <xsd:import namespace="f38cf30c-fd9a-4415-8bc6-100251e03c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64641-09ed-427e-af97-6c9b228ef0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Képcímkék" ma:readOnly="false" ma:fieldId="{5cf76f15-5ced-4ddc-b409-7134ff3c332f}" ma:taxonomyMulti="true" ma:sspId="9c8fe809-a443-4ea6-bb38-d618ca8ae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cf30c-fd9a-4415-8bc6-100251e03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598812e-c17d-430d-8c46-99216fa378b0}" ma:internalName="TaxCatchAll" ma:showField="CatchAllData" ma:web="f38cf30c-fd9a-4415-8bc6-100251e03c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c64641-09ed-427e-af97-6c9b228ef098">
      <Terms xmlns="http://schemas.microsoft.com/office/infopath/2007/PartnerControls"/>
    </lcf76f155ced4ddcb4097134ff3c332f>
    <TaxCatchAll xmlns="f38cf30c-fd9a-4415-8bc6-100251e03cee" xsi:nil="true"/>
  </documentManagement>
</p:properties>
</file>

<file path=customXml/itemProps1.xml><?xml version="1.0" encoding="utf-8"?>
<ds:datastoreItem xmlns:ds="http://schemas.openxmlformats.org/officeDocument/2006/customXml" ds:itemID="{ECB1700C-36D5-4718-974C-6C41D647F5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1CF920-905B-4A30-9968-824166556E2B}">
  <ds:schemaRefs>
    <ds:schemaRef ds:uri="1ec64641-09ed-427e-af97-6c9b228ef098"/>
    <ds:schemaRef ds:uri="f38cf30c-fd9a-4415-8bc6-100251e03c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131333F-FCFF-4C32-A8DD-B53928E8DD64}">
  <ds:schemaRefs>
    <ds:schemaRef ds:uri="1a28cff1-1bc2-4704-9a8d-d12a0b232d00"/>
    <ds:schemaRef ds:uri="1ec64641-09ed-427e-af97-6c9b228ef098"/>
    <ds:schemaRef ds:uri="7cbaed83-87e4-43ca-9136-537d106868dd"/>
    <ds:schemaRef ds:uri="f38cf30c-fd9a-4415-8bc6-100251e03c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11378</TotalTime>
  <Words>507</Words>
  <Application>Microsoft Office PowerPoint</Application>
  <PresentationFormat>Egyéni</PresentationFormat>
  <Paragraphs>104</Paragraphs>
  <Slides>14</Slides>
  <Notes>12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7" baseType="lpstr">
      <vt:lpstr>Arial</vt:lpstr>
      <vt:lpstr>Bierstadt</vt:lpstr>
      <vt:lpstr>Calibri</vt:lpstr>
      <vt:lpstr>Franklin Gothic Heavy</vt:lpstr>
      <vt:lpstr>Lato</vt:lpstr>
      <vt:lpstr>Lato Black</vt:lpstr>
      <vt:lpstr>Lato Bold</vt:lpstr>
      <vt:lpstr>Lato Light</vt:lpstr>
      <vt:lpstr>Poppins Light</vt:lpstr>
      <vt:lpstr>Segoe UI Historic</vt:lpstr>
      <vt:lpstr>Tahoma</vt:lpstr>
      <vt:lpstr>Times New Roman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Pál Zsolt</dc:creator>
  <cp:lastModifiedBy>Ákos Solymos</cp:lastModifiedBy>
  <cp:revision>67</cp:revision>
  <cp:lastPrinted>2020-01-22T20:36:20Z</cp:lastPrinted>
  <dcterms:created xsi:type="dcterms:W3CDTF">2019-10-31T10:46:27Z</dcterms:created>
  <dcterms:modified xsi:type="dcterms:W3CDTF">2026-02-25T14:38:21Z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ECC111F7-F699-4437-B24B-C5EC6CDE2399</vt:lpwstr>
  </property>
  <property fmtid="{D5CDD505-2E9C-101B-9397-08002B2CF9AE}" pid="3" name="ArticulatePath">
    <vt:lpwstr>Pénz7_2024_szerkeszthető</vt:lpwstr>
  </property>
  <property fmtid="{D5CDD505-2E9C-101B-9397-08002B2CF9AE}" pid="4" name="ContentTypeId">
    <vt:lpwstr>0x01010034BFEDC323B63E42BD3C70D1C5DCA7FD</vt:lpwstr>
  </property>
  <property fmtid="{D5CDD505-2E9C-101B-9397-08002B2CF9AE}" pid="5" name="MediaServiceImageTags">
    <vt:lpwstr/>
  </property>
</Properties>
</file>