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62" r:id="rId5"/>
    <p:sldId id="261" r:id="rId6"/>
    <p:sldId id="264" r:id="rId7"/>
    <p:sldId id="265" r:id="rId8"/>
    <p:sldId id="271" r:id="rId9"/>
    <p:sldId id="272" r:id="rId10"/>
    <p:sldId id="273" r:id="rId11"/>
    <p:sldId id="263" r:id="rId12"/>
    <p:sldId id="266" r:id="rId13"/>
    <p:sldId id="267" r:id="rId14"/>
    <p:sldId id="274" r:id="rId15"/>
    <p:sldId id="259" r:id="rId16"/>
    <p:sldId id="268" r:id="rId17"/>
    <p:sldId id="269" r:id="rId18"/>
  </p:sldIdLst>
  <p:sldSz cx="12192000" cy="6858000"/>
  <p:notesSz cx="9872663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5E5BFC98-C868-1E21-BCDD-0360F571D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892CCDF-3AA6-1E4F-D7F5-36E744C89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12535-77EC-4B7C-A085-BCBA7F09F5BC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0E291-419A-B11F-2C40-CCE4A00856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69E9C1F-D8D4-16E0-9818-F3BA9F45E5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21C1F-492A-47D6-A00C-E703693DEB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90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34B6-D82E-4256-B76A-C441CE0A6AF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CB866-6C52-4165-A8B6-D2BF03A2B0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6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B866-6C52-4165-A8B6-D2BF03A2B07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3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C6C365BC-477F-81C9-EA65-F65A3305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BB1B377F-4215-5BD2-2518-61383BABA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12631"/>
            <a:ext cx="5444688" cy="1930619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endParaRPr lang="hu-HU" sz="4000" dirty="0">
              <a:latin typeface="Montserrat ExtraBold" panose="00000900000000000000" pitchFamily="50" charset="-18"/>
            </a:endParaRP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B404A077-7DA3-CBC9-2313-0495C013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7075" y="3625851"/>
            <a:ext cx="4215123" cy="6538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hu-HU" sz="2000" dirty="0">
              <a:latin typeface="Montserrat ExtraBold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982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1648C2-0807-2B90-BFCD-CD8718B8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C79B9AE-CCAD-2D7A-4BDB-C068995C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B83C84-2A2F-ABC0-0BE6-7A853BCD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DFEC00-5B44-EA1C-A96A-72E55FA8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95A6EA-4373-7091-31C1-766BB0F1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4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32E3E11-49C5-7DC9-666A-26AF3164A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57A03E0-AF2E-9B8F-87C8-7FDEEDE82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71661F-D41D-3760-0E6B-D0075BA7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EED1A0-5559-B246-0B0A-E3BF5BD9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24274E-1AD3-8ABE-97F7-CAFFA845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25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5332C59-DB88-8EE4-71D4-296B230B9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273DDD-E863-A0E6-27BD-3314BCD1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226"/>
            <a:ext cx="10515600" cy="823914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23F466-C328-593E-789A-C652511F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32422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47617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DF8052-2985-63B2-285D-6624166C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7BF686-1E6B-7766-4BB5-7416EAD55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14D0C5-7A3C-7B79-C0BE-CCE34756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A17BF6-208F-8EBB-852E-494841A6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0C029E-5B8D-4CA9-4E59-109B603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1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40C1-D645-01D0-329A-5D1DA082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6669FB-FBAA-5C9C-01E1-7A6AEB2E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146465-8237-3AC6-21C0-C766D1FB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15D177-A32C-D33D-ED46-9803824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07AE0A2-6674-F954-01AB-40BCE6A8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9A2D82-3F28-255D-214B-A77471E8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90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236F9-7C8D-F25A-8445-53B607C0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0AA9DE0-A330-6EDE-6B3F-1D1F63DD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FCBE29-32EA-D1B2-1194-7FAC8CB7F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68B703A-B486-C654-FE7B-6DBD2816C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0B27052-676E-53C7-F3A3-A004816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01317A1-6D0B-0ACC-C2E4-939D4F55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646446F-F48D-6770-9FF6-C74C8C87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892E29B-9010-522C-857E-1200007F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0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C8E425-6DFA-F844-AFF1-8427B68D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E7D7D5-572F-8CBE-672E-9654596C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FA7D7C-941D-644E-063D-1784D87E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88DA655-638F-3087-CFFE-00684217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91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9390533-C6F4-4EBD-027D-20D81BB8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71FDE14-F8D5-3C71-4E09-E7C04DA9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383C6B8-679F-68DA-7DD4-28F5B299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1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7DFE97-AC76-3601-AAE8-8299D01D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8AF8D2-BE17-2BCA-DEC4-CC9BACBC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A6C854-9841-251F-00A3-B86971F12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20635E-2518-B558-C5C4-B0E5CC9A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43FBE3-5EAC-0CD9-C9AF-1C567D41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AA39F81-5853-3F29-2C52-B60FEB40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2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6FE5EA-489F-684A-792F-35DF5091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ADB4854-E054-C100-ACC9-F0AA345F4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E7BCDCE-2EB7-8E30-AF54-82F89E5FF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4CF6661-11D9-5620-0995-DBFA3C57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C379FB-470C-6694-B2C0-160FBF7F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9391CE7-76D6-2747-4744-76345371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68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C5250AD-BA56-9CB3-E69C-F99AF37F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A1CD26-DF1A-68F7-59D3-1C3B7F0B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5D8E8F-37E5-DADE-D06D-8DFC2B818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3052-2FC2-4E31-B8DC-29739632C58A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5175DC-407D-B670-E469-88C29DD6B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88E95C-41EF-8D42-368A-4F112351F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0AC2-42C9-4A1D-9663-8A392ED39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70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allalkozzokosan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enz7.hu/kiseroesemenyek.c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ejam.hu/hu/innovacios-n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&#233;nz7@ejam.hu" TargetMode="External"/><Relationship Id="rId2" Type="http://schemas.openxmlformats.org/officeDocument/2006/relationships/hyperlink" Target="https://penz7.hu/kapcsolat.c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allalkozzokosan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05136F-FB84-120B-AB18-657E2E8B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080" y="1135220"/>
            <a:ext cx="5222240" cy="2547780"/>
          </a:xfrm>
        </p:spPr>
        <p:txBody>
          <a:bodyPr/>
          <a:lstStyle/>
          <a:p>
            <a:r>
              <a:rPr lang="hu-HU" sz="6000" b="1" dirty="0">
                <a:latin typeface="Montserrat" pitchFamily="2" charset="-18"/>
              </a:rPr>
              <a:t>PÉNZ7 </a:t>
            </a:r>
            <a:br>
              <a:rPr lang="hu-HU" b="1" dirty="0"/>
            </a:br>
            <a:r>
              <a:rPr lang="hu-HU" sz="2400" b="1" dirty="0"/>
              <a:t>(március 2-6.)</a:t>
            </a:r>
            <a:br>
              <a:rPr lang="hu-HU" sz="2400" b="1" dirty="0"/>
            </a:br>
            <a:br>
              <a:rPr lang="hu-HU" b="1" dirty="0"/>
            </a:br>
            <a:r>
              <a:rPr lang="hu-HU" b="1" dirty="0"/>
              <a:t>Vállalkozói témarész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6DB6F7-3AE8-8DC1-1ECF-2FE2E46A36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38720" y="4043680"/>
            <a:ext cx="3911600" cy="1432560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WEBINÁRIUM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7754B44-3188-6BDC-0B77-B6214097A850}"/>
              </a:ext>
            </a:extLst>
          </p:cNvPr>
          <p:cNvSpPr txBox="1"/>
          <p:nvPr/>
        </p:nvSpPr>
        <p:spPr>
          <a:xfrm>
            <a:off x="66675" y="5686425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2026.</a:t>
            </a:r>
          </a:p>
        </p:txBody>
      </p:sp>
    </p:spTree>
    <p:extLst>
      <p:ext uri="{BB962C8B-B14F-4D97-AF65-F5344CB8AC3E}">
        <p14:creationId xmlns:p14="http://schemas.microsoft.com/office/powerpoint/2010/main" val="95947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CCCEA9-7AE7-3C44-35A2-CC35F6AB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891086"/>
            <a:ext cx="10515600" cy="823914"/>
          </a:xfrm>
        </p:spPr>
        <p:txBody>
          <a:bodyPr/>
          <a:lstStyle/>
          <a:p>
            <a:r>
              <a:rPr lang="hu-HU" dirty="0"/>
              <a:t>Emberi erőforrások felvétele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B6CCF1-1896-B701-3062-8E94168B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0" y="1922876"/>
            <a:ext cx="5887720" cy="3563524"/>
          </a:xfrm>
        </p:spPr>
        <p:txBody>
          <a:bodyPr/>
          <a:lstStyle/>
          <a:p>
            <a:r>
              <a:rPr lang="hu-HU" b="1" u="sng" dirty="0"/>
              <a:t>Kiinduló történet:</a:t>
            </a:r>
            <a:r>
              <a:rPr lang="hu-HU" dirty="0"/>
              <a:t> NINCS</a:t>
            </a:r>
          </a:p>
          <a:p>
            <a:r>
              <a:rPr lang="hu-HU" b="1" u="sng" dirty="0"/>
              <a:t>Üzleti koncepció: </a:t>
            </a:r>
            <a:r>
              <a:rPr lang="hu-HU" dirty="0"/>
              <a:t>Négy pályázó interjúján vezet végig</a:t>
            </a:r>
          </a:p>
          <a:p>
            <a:r>
              <a:rPr lang="hu-HU" b="1" u="sng" dirty="0"/>
              <a:t>Technológiai készség:</a:t>
            </a:r>
            <a:r>
              <a:rPr lang="hu-HU" dirty="0"/>
              <a:t> egyszerűbb szerkesztési lehetőségek a </a:t>
            </a:r>
            <a:r>
              <a:rPr lang="hu-HU" dirty="0" err="1"/>
              <a:t>word</a:t>
            </a:r>
            <a:r>
              <a:rPr lang="hu-HU" dirty="0"/>
              <a:t>-ben</a:t>
            </a:r>
          </a:p>
          <a:p>
            <a:endParaRPr lang="hu-HU" dirty="0"/>
          </a:p>
          <a:p>
            <a:r>
              <a:rPr lang="hu-HU" dirty="0"/>
              <a:t>Csoportmunka: állásinterjú szimuláció</a:t>
            </a:r>
          </a:p>
          <a:p>
            <a:endParaRPr lang="hu-HU" dirty="0"/>
          </a:p>
        </p:txBody>
      </p:sp>
      <p:pic>
        <p:nvPicPr>
          <p:cNvPr id="6" name="Kép 5" descr="A képen szöveg, Emberi arc, ruházat, emb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F63FE5A-C6B3-6998-BA36-C5EFCF9D0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338" y="1066800"/>
            <a:ext cx="4370400" cy="2455918"/>
          </a:xfrm>
          <a:prstGeom prst="rect">
            <a:avLst/>
          </a:prstGeom>
        </p:spPr>
      </p:pic>
      <p:pic>
        <p:nvPicPr>
          <p:cNvPr id="9" name="Kép 8" descr="A képen szöveg, képernyőkép, szoftver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4D0CC51-889F-9C2D-FBB6-344EDA02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326" y="3698432"/>
            <a:ext cx="4370400" cy="24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D08CCE-C35A-2D24-92B1-22E3E88F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Vállalkozói tananyagok (1-3 tanóra)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9ABE1-6D77-C182-977C-2AABEB0C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120"/>
            <a:ext cx="5146040" cy="3550920"/>
          </a:xfrm>
        </p:spPr>
        <p:txBody>
          <a:bodyPr/>
          <a:lstStyle/>
          <a:p>
            <a:r>
              <a:rPr lang="hu-HU" dirty="0"/>
              <a:t>Mintaóra</a:t>
            </a:r>
          </a:p>
          <a:p>
            <a:r>
              <a:rPr lang="hu-HU" dirty="0"/>
              <a:t>Tananyag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Befejezés után válik elérhetővé:</a:t>
            </a:r>
          </a:p>
          <a:p>
            <a:r>
              <a:rPr lang="hu-HU" dirty="0"/>
              <a:t>Tanúsítvány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D52A971-B86E-B8FE-B974-0E762865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09" y="2116701"/>
            <a:ext cx="4585931" cy="32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798993-F3DD-71E0-3855-28585C7F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Önkéntes nélkül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426399-4E1F-138D-0E00-8A58A62B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200"/>
            <a:ext cx="10515600" cy="3324225"/>
          </a:xfrm>
        </p:spPr>
        <p:txBody>
          <a:bodyPr/>
          <a:lstStyle/>
          <a:p>
            <a:r>
              <a:rPr lang="hu-HU" dirty="0"/>
              <a:t>1 tananyag kitöltése</a:t>
            </a:r>
          </a:p>
          <a:p>
            <a:pPr lvl="1"/>
            <a:r>
              <a:rPr lang="hu-HU" dirty="0"/>
              <a:t>Órai keretek között közösen</a:t>
            </a:r>
          </a:p>
          <a:p>
            <a:pPr lvl="1"/>
            <a:r>
              <a:rPr lang="hu-HU" dirty="0"/>
              <a:t>Egyénileg – házi feladatként</a:t>
            </a:r>
          </a:p>
          <a:p>
            <a:pPr lvl="1"/>
            <a:r>
              <a:rPr lang="hu-HU" dirty="0"/>
              <a:t>Tanúsítvány bizonyítja a kitöltést</a:t>
            </a:r>
          </a:p>
          <a:p>
            <a:pPr lvl="1"/>
            <a:endParaRPr lang="hu-HU" dirty="0"/>
          </a:p>
          <a:p>
            <a:r>
              <a:rPr lang="hu-HU" dirty="0"/>
              <a:t>+1 óra Opcionális</a:t>
            </a:r>
          </a:p>
          <a:p>
            <a:pPr lvl="1"/>
            <a:r>
              <a:rPr lang="hu-HU" dirty="0"/>
              <a:t>Mintaóra felvétel megtekintése közösen, tanórán vagy egyénileg</a:t>
            </a:r>
          </a:p>
          <a:p>
            <a:endParaRPr lang="hu-HU" dirty="0"/>
          </a:p>
        </p:txBody>
      </p:sp>
      <p:pic>
        <p:nvPicPr>
          <p:cNvPr id="6" name="Kép 5" descr="A képen ruházat, fedett pályás, személy, prezentáci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2146479-7FE9-0358-D461-41D6FF56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1201872"/>
            <a:ext cx="5496559" cy="30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E0CEA6-927E-3C85-2572-0D454AFE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Önkéntessel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B8FFC6-4869-9F71-96D7-BFF58EB4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140"/>
            <a:ext cx="10515600" cy="3824285"/>
          </a:xfrm>
        </p:spPr>
        <p:txBody>
          <a:bodyPr>
            <a:normAutofit/>
          </a:bodyPr>
          <a:lstStyle/>
          <a:p>
            <a:r>
              <a:rPr lang="hu-HU" dirty="0"/>
              <a:t>Önkéntessel előre megbeszélt tananyag kitöltése</a:t>
            </a:r>
          </a:p>
          <a:p>
            <a:pPr lvl="1"/>
            <a:r>
              <a:rPr lang="hu-HU" dirty="0"/>
              <a:t>Órai keretek között </a:t>
            </a:r>
          </a:p>
          <a:p>
            <a:pPr lvl="1"/>
            <a:r>
              <a:rPr lang="hu-HU" dirty="0"/>
              <a:t>Egyénileg – házi feladatként</a:t>
            </a:r>
          </a:p>
          <a:p>
            <a:pPr lvl="1"/>
            <a:endParaRPr lang="hu-HU" dirty="0"/>
          </a:p>
          <a:p>
            <a:r>
              <a:rPr lang="hu-HU" dirty="0"/>
              <a:t>1x45 perc Önkéntes előadása együttműködve a pedagógussal</a:t>
            </a:r>
          </a:p>
          <a:p>
            <a:pPr lvl="1"/>
            <a:r>
              <a:rPr lang="hu-HU" dirty="0"/>
              <a:t>BRAND mentesen!</a:t>
            </a:r>
          </a:p>
          <a:p>
            <a:pPr lvl="1"/>
            <a:r>
              <a:rPr lang="hu-HU" dirty="0"/>
              <a:t>Saját vállalkozás történetének bemutatása, kihívások kezelése, sikertörténet</a:t>
            </a:r>
          </a:p>
          <a:p>
            <a:pPr lvl="1"/>
            <a:r>
              <a:rPr lang="hu-HU" dirty="0"/>
              <a:t>Tananyag belefoglalása (</a:t>
            </a:r>
            <a:r>
              <a:rPr lang="hu-HU" dirty="0" err="1"/>
              <a:t>pl</a:t>
            </a:r>
            <a:r>
              <a:rPr lang="hu-HU" dirty="0"/>
              <a:t>: Célközönség – hogyan lehet meghatározni és elérni a vállalkozás célközönségét?)</a:t>
            </a:r>
          </a:p>
          <a:p>
            <a:pPr lvl="1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0A72992-835E-5CFF-95A2-81CBE514CC68}"/>
              </a:ext>
            </a:extLst>
          </p:cNvPr>
          <p:cNvSpPr txBox="1"/>
          <p:nvPr/>
        </p:nvSpPr>
        <p:spPr>
          <a:xfrm>
            <a:off x="3434080" y="601472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2"/>
              </a:rPr>
              <a:t>https://vallalkozzokosan.eu/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38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509CB9-B153-CB06-23CD-DC6C3354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956946"/>
            <a:ext cx="10515600" cy="823914"/>
          </a:xfrm>
        </p:spPr>
        <p:txBody>
          <a:bodyPr/>
          <a:lstStyle/>
          <a:p>
            <a:r>
              <a:rPr lang="hu-HU" dirty="0"/>
              <a:t>Önkéntes segédanyag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448B40-C6BF-ECFA-B6D3-47BCE516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912940"/>
            <a:ext cx="4333240" cy="382746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Nem készül egységes óraterv, </a:t>
            </a:r>
            <a:r>
              <a:rPr lang="hu-HU" dirty="0" err="1"/>
              <a:t>ppt</a:t>
            </a:r>
            <a:r>
              <a:rPr lang="hu-HU" dirty="0"/>
              <a:t>-vel!</a:t>
            </a:r>
          </a:p>
          <a:p>
            <a:r>
              <a:rPr lang="hu-HU" dirty="0"/>
              <a:t>Pedagógus és Önkéntes közös óratartása, előre megbeszélt témakörben!</a:t>
            </a:r>
          </a:p>
          <a:p>
            <a:r>
              <a:rPr lang="hu-HU" dirty="0"/>
              <a:t>Segítő kérdések az Önkéntes segédletben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/>
              <a:t>(PÉNZ7 oldalán, bejelentkezést követően elérhető)</a:t>
            </a:r>
          </a:p>
        </p:txBody>
      </p:sp>
      <p:pic>
        <p:nvPicPr>
          <p:cNvPr id="6" name="Kép 5" descr="A képen szöveg, képernyőkép, Weblap, Web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420F58D-9686-2493-3CA3-085BBA65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33" y="977790"/>
            <a:ext cx="3449527" cy="47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B3051E-60FA-9BE2-7804-69A2FCC9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Kísérőesemények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B75FC5-1A3B-0FBF-77E6-E844A235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480"/>
            <a:ext cx="10515600" cy="3623945"/>
          </a:xfrm>
        </p:spPr>
        <p:txBody>
          <a:bodyPr>
            <a:normAutofit/>
          </a:bodyPr>
          <a:lstStyle/>
          <a:p>
            <a:r>
              <a:rPr lang="hu-HU" sz="2400" dirty="0" err="1"/>
              <a:t>PénzKód</a:t>
            </a:r>
            <a:r>
              <a:rPr lang="hu-HU" sz="2400" dirty="0"/>
              <a:t> </a:t>
            </a:r>
          </a:p>
          <a:p>
            <a:r>
              <a:rPr lang="hu-HU" sz="2400" dirty="0"/>
              <a:t>Digitális Szimat Kihívás</a:t>
            </a:r>
          </a:p>
          <a:p>
            <a:r>
              <a:rPr lang="hu-HU" sz="2400" dirty="0" err="1"/>
              <a:t>PénzFutam</a:t>
            </a:r>
            <a:endParaRPr lang="hu-HU" sz="2400" dirty="0"/>
          </a:p>
          <a:p>
            <a:r>
              <a:rPr lang="hu-HU" sz="2400" dirty="0"/>
              <a:t>Részvényfutam</a:t>
            </a:r>
          </a:p>
          <a:p>
            <a:r>
              <a:rPr lang="hu-HU" sz="2400" dirty="0"/>
              <a:t>Nagy Diák Pénzügyes Teszt</a:t>
            </a:r>
          </a:p>
          <a:p>
            <a:r>
              <a:rPr lang="hu-HU" sz="3600" b="1" dirty="0" err="1"/>
              <a:t>Innovation</a:t>
            </a:r>
            <a:r>
              <a:rPr lang="hu-HU" sz="3600" b="1" dirty="0"/>
              <a:t> </a:t>
            </a:r>
            <a:r>
              <a:rPr lang="hu-HU" sz="3600" b="1" dirty="0" err="1"/>
              <a:t>Challenge</a:t>
            </a:r>
            <a:endParaRPr lang="hu-HU" sz="3600" b="1" dirty="0"/>
          </a:p>
          <a:p>
            <a:pPr marL="0" indent="0">
              <a:buNone/>
            </a:pPr>
            <a:r>
              <a:rPr lang="hu-HU" sz="3000" b="1" dirty="0"/>
              <a:t>   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8C7852-6DA0-631A-32BD-C138FCA4C807}"/>
              </a:ext>
            </a:extLst>
          </p:cNvPr>
          <p:cNvSpPr txBox="1"/>
          <p:nvPr/>
        </p:nvSpPr>
        <p:spPr>
          <a:xfrm>
            <a:off x="3474720" y="6035040"/>
            <a:ext cx="529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(</a:t>
            </a:r>
            <a:r>
              <a:rPr lang="hu-HU" sz="1800" dirty="0">
                <a:hlinkClick r:id="rId2"/>
              </a:rPr>
              <a:t>https://penz7.hu/kiseroesemenyek.cshtml</a:t>
            </a:r>
            <a:r>
              <a:rPr lang="hu-HU" sz="1800" dirty="0"/>
              <a:t> )</a:t>
            </a:r>
            <a:endParaRPr lang="hu-HU" dirty="0"/>
          </a:p>
        </p:txBody>
      </p:sp>
      <p:pic>
        <p:nvPicPr>
          <p:cNvPr id="7" name="Kép 6" descr="A képen szöveg, elektronika, képernyőkép, Web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E37AFF3-EBB7-86CF-7D62-5400BF9C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80" y="955040"/>
            <a:ext cx="5467396" cy="47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6D201D-94BD-D626-E9E9-2C8CA33F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Kísérő események – </a:t>
            </a:r>
            <a:r>
              <a:rPr lang="hu-HU" dirty="0" err="1"/>
              <a:t>Innovation</a:t>
            </a:r>
            <a:r>
              <a:rPr lang="hu-HU" dirty="0"/>
              <a:t> </a:t>
            </a:r>
            <a:r>
              <a:rPr lang="hu-HU" dirty="0" err="1"/>
              <a:t>Challenge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6174D9-FD22-447D-5A0E-03EE887D8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467"/>
            <a:ext cx="5504440" cy="3603625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1-2 nap (online vagy személyesen)</a:t>
            </a:r>
          </a:p>
          <a:p>
            <a:r>
              <a:rPr lang="hu-HU" dirty="0"/>
              <a:t>5-8 fős csapatok</a:t>
            </a:r>
          </a:p>
          <a:p>
            <a:endParaRPr lang="hu-HU" dirty="0"/>
          </a:p>
          <a:p>
            <a:r>
              <a:rPr lang="hu-HU" dirty="0"/>
              <a:t>1 üzleti ötlet kidolgozása</a:t>
            </a:r>
          </a:p>
          <a:p>
            <a:r>
              <a:rPr lang="hu-HU" dirty="0"/>
              <a:t>Szakemberek mentorálásával</a:t>
            </a:r>
          </a:p>
          <a:p>
            <a:r>
              <a:rPr lang="hu-HU" dirty="0"/>
              <a:t>4 perces prezentáció (angolul vagy magyarul)</a:t>
            </a:r>
          </a:p>
          <a:p>
            <a:r>
              <a:rPr lang="hu-HU" dirty="0"/>
              <a:t>Díjat nyert csapatok felvételi pontként beszámíthatják (pl.: SZTE GTK)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Sci-</a:t>
            </a:r>
            <a:r>
              <a:rPr lang="hu-HU" dirty="0" err="1"/>
              <a:t>Tech</a:t>
            </a:r>
            <a:r>
              <a:rPr lang="hu-HU" dirty="0"/>
              <a:t> </a:t>
            </a:r>
            <a:r>
              <a:rPr lang="hu-HU" dirty="0" err="1"/>
              <a:t>Challenge</a:t>
            </a:r>
            <a:r>
              <a:rPr lang="hu-HU" dirty="0"/>
              <a:t>: MÁRCIUS 19.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11B3F86-0D7B-C549-99BF-98FB9DB79E4E}"/>
              </a:ext>
            </a:extLst>
          </p:cNvPr>
          <p:cNvSpPr txBox="1"/>
          <p:nvPr/>
        </p:nvSpPr>
        <p:spPr>
          <a:xfrm>
            <a:off x="3180080" y="6126480"/>
            <a:ext cx="638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>
                <a:hlinkClick r:id="rId2"/>
              </a:rPr>
              <a:t>https://ejam.hu/hu/innovacios-nap/ </a:t>
            </a:r>
            <a:endParaRPr lang="hu-HU" dirty="0"/>
          </a:p>
        </p:txBody>
      </p:sp>
      <p:pic>
        <p:nvPicPr>
          <p:cNvPr id="6" name="Kép 5" descr="A képen ruházat, személy, fedett pályás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C444CE7-6605-92DD-E9AF-FD8592A2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3626" r="3083" b="20886"/>
          <a:stretch/>
        </p:blipFill>
        <p:spPr>
          <a:xfrm>
            <a:off x="6878296" y="1915627"/>
            <a:ext cx="4358664" cy="1721653"/>
          </a:xfrm>
          <a:prstGeom prst="rect">
            <a:avLst/>
          </a:prstGeom>
        </p:spPr>
      </p:pic>
      <p:pic>
        <p:nvPicPr>
          <p:cNvPr id="10" name="Kép 9" descr="A képen fedett pályás, ruházat, ember, Irodaépül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8B5ACEE-ACFE-E8AE-9A47-5DD3DA247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47" y="3731407"/>
            <a:ext cx="2899333" cy="19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5AFAE8-5F79-7E07-3390-B1AC8F4F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Kérdések, visszajelzés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859DDC-FA62-C18F-925A-71983ECE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920"/>
            <a:ext cx="10515600" cy="2948621"/>
          </a:xfrm>
        </p:spPr>
        <p:txBody>
          <a:bodyPr/>
          <a:lstStyle/>
          <a:p>
            <a:pPr marL="0" indent="0" algn="ctr">
              <a:buNone/>
            </a:pPr>
            <a:r>
              <a:rPr lang="hu-HU" b="1" u="sng" dirty="0"/>
              <a:t>ELÉRHETŐSÉG</a:t>
            </a:r>
          </a:p>
          <a:p>
            <a:pPr marL="0" indent="0" algn="ctr">
              <a:buNone/>
            </a:pPr>
            <a:r>
              <a:rPr lang="hu-HU" dirty="0"/>
              <a:t>PÉNZ7/ Kapcsolat (</a:t>
            </a:r>
            <a:r>
              <a:rPr lang="hu-HU" dirty="0">
                <a:hlinkClick r:id="rId2"/>
              </a:rPr>
              <a:t>https://penz7.hu/kapcsolat.cshtml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>
                <a:hlinkClick r:id="rId3"/>
              </a:rPr>
              <a:t>pénz7@ejam.hu</a:t>
            </a:r>
            <a:endParaRPr lang="hu-HU" dirty="0"/>
          </a:p>
          <a:p>
            <a:pPr marL="0" indent="0" algn="ctr">
              <a:buNone/>
            </a:pPr>
            <a:r>
              <a:rPr lang="hu-HU" dirty="0"/>
              <a:t>70/272-2312</a:t>
            </a:r>
          </a:p>
        </p:txBody>
      </p:sp>
    </p:spTree>
    <p:extLst>
      <p:ext uri="{BB962C8B-B14F-4D97-AF65-F5344CB8AC3E}">
        <p14:creationId xmlns:p14="http://schemas.microsoft.com/office/powerpoint/2010/main" val="78872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6B19C3-ABBF-C62D-C3F7-96A9786E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PÉNZ7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B844A7-D207-70AA-8FD4-304026D7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140"/>
            <a:ext cx="10515600" cy="3824285"/>
          </a:xfrm>
        </p:spPr>
        <p:txBody>
          <a:bodyPr/>
          <a:lstStyle/>
          <a:p>
            <a:r>
              <a:rPr lang="hu-HU" dirty="0"/>
              <a:t>Digitális témahét, Fenntarthatósági témahét, </a:t>
            </a:r>
            <a:r>
              <a:rPr lang="hu-HU" sz="3200" b="1" dirty="0"/>
              <a:t>PÉNZ7</a:t>
            </a:r>
          </a:p>
          <a:p>
            <a:r>
              <a:rPr lang="hu-HU" dirty="0"/>
              <a:t>12. alkalommal</a:t>
            </a:r>
          </a:p>
          <a:p>
            <a:r>
              <a:rPr lang="hu-HU" dirty="0"/>
              <a:t>2017-től vállalkozói résszel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b="1" dirty="0">
                <a:solidFill>
                  <a:srgbClr val="444444"/>
                </a:solidFill>
                <a:latin typeface="Open Sans" panose="020B0606030504020204" pitchFamily="34" charset="0"/>
              </a:rPr>
              <a:t>Célja: A fiatalok pénzügyi tudásának bővítése mellett a</a:t>
            </a:r>
            <a:r>
              <a:rPr lang="hu-HU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vállalkozói kompetenciafejlesztése és a vállalkozói ismeretek élményalapú átadása.</a:t>
            </a:r>
            <a:endParaRPr lang="hu-HU" dirty="0"/>
          </a:p>
        </p:txBody>
      </p:sp>
      <p:pic>
        <p:nvPicPr>
          <p:cNvPr id="4" name="Kép 3" descr="Képtalálat a következőre: „penz7 nagykövet”">
            <a:extLst>
              <a:ext uri="{FF2B5EF4-FFF2-40B4-BE49-F238E27FC236}">
                <a16:creationId xmlns:a16="http://schemas.microsoft.com/office/drawing/2014/main" id="{E04E08ED-F9D1-38F1-9066-DE9862F86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27" y="1704974"/>
            <a:ext cx="1359853" cy="181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18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EF051-E72E-8CAC-9776-9DE186D1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Vállalkozói rész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FD593A-4D87-68DE-2DF1-5AB85990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440"/>
            <a:ext cx="10515600" cy="3672840"/>
          </a:xfrm>
        </p:spPr>
        <p:txBody>
          <a:bodyPr/>
          <a:lstStyle/>
          <a:p>
            <a:r>
              <a:rPr lang="hu-HU" dirty="0"/>
              <a:t>1-3 tanóra! </a:t>
            </a:r>
            <a:r>
              <a:rPr lang="hu-HU" sz="2000" dirty="0"/>
              <a:t>(tananyagok hossza eltérő lehet)</a:t>
            </a:r>
            <a:endParaRPr lang="hu-HU" dirty="0"/>
          </a:p>
          <a:p>
            <a:pPr lvl="1"/>
            <a:r>
              <a:rPr lang="hu-HU" dirty="0"/>
              <a:t>Vállalkozz Okosan!</a:t>
            </a:r>
          </a:p>
          <a:p>
            <a:pPr lvl="2"/>
            <a:r>
              <a:rPr lang="hu-HU" dirty="0"/>
              <a:t>Üzleti levelezés</a:t>
            </a:r>
          </a:p>
          <a:p>
            <a:pPr lvl="2"/>
            <a:r>
              <a:rPr lang="hu-HU" dirty="0"/>
              <a:t>Készletgazdálkodás</a:t>
            </a:r>
          </a:p>
          <a:p>
            <a:pPr lvl="2"/>
            <a:r>
              <a:rPr lang="hu-HU" dirty="0"/>
              <a:t>Emberi erőforrások felvétele</a:t>
            </a:r>
          </a:p>
          <a:p>
            <a:pPr lvl="2"/>
            <a:endParaRPr lang="hu-HU" dirty="0"/>
          </a:p>
          <a:p>
            <a:r>
              <a:rPr lang="hu-HU" dirty="0"/>
              <a:t>+1 tanóra </a:t>
            </a:r>
            <a:r>
              <a:rPr lang="hu-HU" sz="2000" dirty="0"/>
              <a:t>(opcionális)</a:t>
            </a:r>
          </a:p>
          <a:p>
            <a:pPr lvl="1"/>
            <a:r>
              <a:rPr lang="hu-HU" dirty="0"/>
              <a:t>Vállalkozói önkéntes órája</a:t>
            </a:r>
          </a:p>
          <a:p>
            <a:pPr lvl="1"/>
            <a:r>
              <a:rPr lang="hu-HU" dirty="0"/>
              <a:t>Vagy mintaóra</a:t>
            </a:r>
          </a:p>
          <a:p>
            <a:pPr lvl="2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0758EC6-9FCB-6B02-4004-00E4737FCCD5}"/>
              </a:ext>
            </a:extLst>
          </p:cNvPr>
          <p:cNvSpPr txBox="1"/>
          <p:nvPr/>
        </p:nvSpPr>
        <p:spPr>
          <a:xfrm>
            <a:off x="3434080" y="601472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2"/>
              </a:rPr>
              <a:t>https://vallalkozzokosan.eu/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3581B9-0293-CF73-4AE4-30C7D574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57" y="2207580"/>
            <a:ext cx="3802343" cy="23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5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1E3B95-F21B-4D06-D913-D9C3CEFB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Választható tananyagok (1-3 tanóra)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C7D5D6-A40C-A590-73D5-2E4B8EAC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862140"/>
            <a:ext cx="10033000" cy="3824285"/>
          </a:xfrm>
        </p:spPr>
        <p:txBody>
          <a:bodyPr>
            <a:normAutofit/>
          </a:bodyPr>
          <a:lstStyle/>
          <a:p>
            <a:r>
              <a:rPr lang="hu-HU" dirty="0"/>
              <a:t>Regisztráció a Vállalkozz Okosan oldalán!</a:t>
            </a:r>
          </a:p>
          <a:p>
            <a:pPr marL="914400" lvl="2" indent="0">
              <a:buNone/>
            </a:pPr>
            <a:r>
              <a:rPr lang="hu-HU" sz="2400" dirty="0"/>
              <a:t>(</a:t>
            </a:r>
            <a:r>
              <a:rPr lang="hu-HU" dirty="0"/>
              <a:t>nem egyezik meg a PÉNZ7 regisztrációjával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dirty="0"/>
              <a:t>Ami szükséges:</a:t>
            </a:r>
          </a:p>
          <a:p>
            <a:pPr lvl="1"/>
            <a:r>
              <a:rPr lang="hu-HU" dirty="0"/>
              <a:t>Felhasználónév</a:t>
            </a:r>
          </a:p>
          <a:p>
            <a:pPr lvl="1"/>
            <a:r>
              <a:rPr lang="hu-HU" dirty="0"/>
              <a:t>Vezetéknév és Keresztnév</a:t>
            </a:r>
          </a:p>
          <a:p>
            <a:pPr lvl="1"/>
            <a:r>
              <a:rPr lang="hu-HU" dirty="0"/>
              <a:t>E-mail cím</a:t>
            </a:r>
          </a:p>
          <a:p>
            <a:pPr lvl="1"/>
            <a:r>
              <a:rPr lang="hu-HU" dirty="0"/>
              <a:t>Jelszó 2x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 Felhasználó feltételek elfogadása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CB4C4A4-67DC-3BDF-5A0C-0177A933F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3" t="14075" r="37084" b="7407"/>
          <a:stretch/>
        </p:blipFill>
        <p:spPr>
          <a:xfrm>
            <a:off x="8900160" y="2008642"/>
            <a:ext cx="2245360" cy="35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AD4A3C-484A-20F9-792D-5DCD8228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Választható tananyagok (1-3 tanóra)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6E3E65-6364-F6F3-DB00-12D871BB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140"/>
            <a:ext cx="10515600" cy="366458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3 tananyag közül EGYET kell kiválasztani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 descr="A képen szöveg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7E1EA9D-76C6-A835-12AE-B50499F5D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91" y="2439369"/>
            <a:ext cx="7262018" cy="41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DF5E66-49DE-D46A-31F7-C81AA287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Vállalkozói tananyagok (1-3. óra)</a:t>
            </a:r>
          </a:p>
        </p:txBody>
      </p:sp>
      <p:pic>
        <p:nvPicPr>
          <p:cNvPr id="4" name="Kép 3" descr="A képen szöveg, képernyőkép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68CD9CA-EC04-B0A4-0477-B6798A812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46" y="1741486"/>
            <a:ext cx="2769767" cy="3917634"/>
          </a:xfrm>
          <a:prstGeom prst="rect">
            <a:avLst/>
          </a:prstGeom>
        </p:spPr>
      </p:pic>
      <p:pic>
        <p:nvPicPr>
          <p:cNvPr id="8" name="Kép 7" descr="A képen szöveg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E9A19F7-DE0C-1F02-C3FB-E609F6158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4" y="1741486"/>
            <a:ext cx="2769767" cy="3917634"/>
          </a:xfrm>
          <a:prstGeom prst="rect">
            <a:avLst/>
          </a:prstGeom>
        </p:spPr>
      </p:pic>
      <p:pic>
        <p:nvPicPr>
          <p:cNvPr id="11" name="Kép 10" descr="A képen szöveg, képernyőkép, Betűtípus, levé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3C3B9F3-DC94-8D8A-C9C3-0660BAAD8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40" y="1741486"/>
            <a:ext cx="2769767" cy="39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0DE11C-95C9-4AA5-0571-4BB397BB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Vállalkozói tananyagok (1-3 tanóra)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122200-6A01-C5A8-EFEE-977567F1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04380"/>
            <a:ext cx="6410960" cy="3502340"/>
          </a:xfrm>
        </p:spPr>
        <p:txBody>
          <a:bodyPr>
            <a:normAutofit fontScale="92500" lnSpcReduction="20000"/>
          </a:bodyPr>
          <a:lstStyle/>
          <a:p>
            <a:r>
              <a:rPr lang="hu-HU" b="1" u="sng" dirty="0"/>
              <a:t>Felvezető történet: </a:t>
            </a:r>
            <a:r>
              <a:rPr lang="hu-HU" dirty="0"/>
              <a:t>Egy szituációt vázol fel, amelyre felépíti a tananyagot és végig vezet. (</a:t>
            </a:r>
            <a:r>
              <a:rPr lang="hu-HU" dirty="0" err="1"/>
              <a:t>pl</a:t>
            </a:r>
            <a:r>
              <a:rPr lang="hu-HU" dirty="0"/>
              <a:t>: Üzleti e-mail: DJ, akinek nem válaszolnak a megrendelők)</a:t>
            </a:r>
          </a:p>
          <a:p>
            <a:pPr marL="0" indent="0">
              <a:buNone/>
            </a:pPr>
            <a:endParaRPr lang="hu-HU" sz="1600" dirty="0"/>
          </a:p>
          <a:p>
            <a:r>
              <a:rPr lang="hu-HU" b="1" u="sng" dirty="0"/>
              <a:t>Üzleti koncepció: </a:t>
            </a:r>
            <a:r>
              <a:rPr lang="hu-HU" dirty="0"/>
              <a:t>Maga a tananyag, fogalom magyarázatokkal, esettanulmányokkal, szabályokkal.</a:t>
            </a:r>
          </a:p>
          <a:p>
            <a:endParaRPr lang="hu-HU" sz="1800" dirty="0"/>
          </a:p>
          <a:p>
            <a:r>
              <a:rPr lang="hu-HU" b="1" u="sng" dirty="0"/>
              <a:t>Technológiai készség: </a:t>
            </a:r>
            <a:r>
              <a:rPr lang="hu-HU" dirty="0"/>
              <a:t>Gyakorlati példa.</a:t>
            </a:r>
          </a:p>
        </p:txBody>
      </p:sp>
      <p:pic>
        <p:nvPicPr>
          <p:cNvPr id="5" name="Kép 4" descr="A képen szöveg, képernyőkép, Weblap, Web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6079E91-2ECE-8E4B-B35A-A73A961E2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9"/>
          <a:stretch>
            <a:fillRect/>
          </a:stretch>
        </p:blipFill>
        <p:spPr>
          <a:xfrm>
            <a:off x="7216994" y="2600959"/>
            <a:ext cx="4903886" cy="29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E7AB4-4114-AF8C-8954-25F1EECA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26"/>
            <a:ext cx="10515600" cy="823914"/>
          </a:xfrm>
        </p:spPr>
        <p:txBody>
          <a:bodyPr/>
          <a:lstStyle/>
          <a:p>
            <a:r>
              <a:rPr lang="hu-HU" dirty="0"/>
              <a:t>Üzleti levelezés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F35FED-7ABD-94E7-6348-4BBDAE1FF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916290"/>
            <a:ext cx="6080760" cy="4038424"/>
          </a:xfrm>
        </p:spPr>
        <p:txBody>
          <a:bodyPr>
            <a:normAutofit/>
          </a:bodyPr>
          <a:lstStyle/>
          <a:p>
            <a:r>
              <a:rPr lang="hu-HU" b="1" u="sng" dirty="0"/>
              <a:t>Kiinduló történet: </a:t>
            </a:r>
            <a:r>
              <a:rPr lang="hu-HU" dirty="0"/>
              <a:t>Megrendelőkkel levelező DJ, akinek nem válaszolnak.</a:t>
            </a:r>
          </a:p>
          <a:p>
            <a:r>
              <a:rPr lang="hu-HU" b="1" u="sng" dirty="0"/>
              <a:t>Üzleti koncepció: </a:t>
            </a:r>
            <a:r>
              <a:rPr lang="hu-HU" dirty="0"/>
              <a:t>e-mail írás lépései, jó tanácsok</a:t>
            </a:r>
          </a:p>
          <a:p>
            <a:r>
              <a:rPr lang="hu-HU" b="1" u="sng" dirty="0"/>
              <a:t>Technológiai készség: </a:t>
            </a:r>
            <a:r>
              <a:rPr lang="hu-HU" dirty="0"/>
              <a:t>példa a levélírásra</a:t>
            </a:r>
          </a:p>
          <a:p>
            <a:endParaRPr lang="hu-HU" dirty="0"/>
          </a:p>
          <a:p>
            <a:r>
              <a:rPr lang="hu-HU" dirty="0"/>
              <a:t>Csoportmunka: e-mail írás</a:t>
            </a:r>
          </a:p>
        </p:txBody>
      </p:sp>
      <p:pic>
        <p:nvPicPr>
          <p:cNvPr id="9" name="Kép 8" descr="A képen szöveg, képernyőkép, Emberi arc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98B3464-C971-8942-14FB-4A375C20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90" y="1056640"/>
            <a:ext cx="4370787" cy="2432701"/>
          </a:xfrm>
          <a:prstGeom prst="rect">
            <a:avLst/>
          </a:prstGeom>
        </p:spPr>
      </p:pic>
      <p:pic>
        <p:nvPicPr>
          <p:cNvPr id="11" name="Kép 10" descr="A képen szöveg, szoftver, Weblap, Web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A892454-BE86-3E0F-3BD5-CBA58DE1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90" y="3848292"/>
            <a:ext cx="4370787" cy="24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AEEF23-AC44-106F-7521-96635FCC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61"/>
            <a:ext cx="10515600" cy="823914"/>
          </a:xfrm>
        </p:spPr>
        <p:txBody>
          <a:bodyPr/>
          <a:lstStyle/>
          <a:p>
            <a:r>
              <a:rPr lang="hu-HU" dirty="0"/>
              <a:t>Készletgazdálkodás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8CB3A1-74CC-F67C-07C9-94DCA112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229"/>
            <a:ext cx="5992123" cy="3262516"/>
          </a:xfrm>
        </p:spPr>
        <p:txBody>
          <a:bodyPr>
            <a:normAutofit/>
          </a:bodyPr>
          <a:lstStyle/>
          <a:p>
            <a:r>
              <a:rPr lang="hu-HU" b="1" u="sng" dirty="0"/>
              <a:t>Kiinduló történet:</a:t>
            </a:r>
            <a:r>
              <a:rPr lang="hu-HU" dirty="0"/>
              <a:t> Egy üzlet nagy megrendelést kapott, de nem tudják a megmondani a készletet.</a:t>
            </a:r>
          </a:p>
          <a:p>
            <a:r>
              <a:rPr lang="hu-HU" b="1" u="sng" dirty="0"/>
              <a:t>Üzleti koncepció:</a:t>
            </a:r>
            <a:r>
              <a:rPr lang="hu-HU" dirty="0"/>
              <a:t> készletgazdálkodás fogalma, lehetőségek</a:t>
            </a:r>
          </a:p>
          <a:p>
            <a:r>
              <a:rPr lang="hu-HU" b="1" u="sng" dirty="0"/>
              <a:t>Technológiai készség:</a:t>
            </a:r>
            <a:r>
              <a:rPr lang="hu-HU" dirty="0"/>
              <a:t> szoftvertípusok előnyei és hátrányai</a:t>
            </a:r>
          </a:p>
        </p:txBody>
      </p:sp>
      <p:pic>
        <p:nvPicPr>
          <p:cNvPr id="6" name="Kép 5" descr="A képen szöveg, számítógép, ruházat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BEFD9AE-96F2-C87A-C2FE-C9148FAA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81" y="1138848"/>
            <a:ext cx="4370400" cy="2424258"/>
          </a:xfrm>
          <a:prstGeom prst="rect">
            <a:avLst/>
          </a:prstGeom>
        </p:spPr>
      </p:pic>
      <p:pic>
        <p:nvPicPr>
          <p:cNvPr id="9" name="Kép 8" descr="A képen szöveg, képernyőkép, Webhely, Online hirdet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FBD844F-8472-BCA3-DD91-A598409B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71" y="3918078"/>
            <a:ext cx="4364410" cy="24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520</Words>
  <Application>Microsoft Office PowerPoint</Application>
  <PresentationFormat>Szélesvásznú</PresentationFormat>
  <Paragraphs>112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ExtraBold</vt:lpstr>
      <vt:lpstr>Open Sans</vt:lpstr>
      <vt:lpstr>Wingdings</vt:lpstr>
      <vt:lpstr>Office-téma</vt:lpstr>
      <vt:lpstr>PÉNZ7  (március 2-6.)  Vállalkozói témarész</vt:lpstr>
      <vt:lpstr>PÉNZ7</vt:lpstr>
      <vt:lpstr>Vállalkozói rész felépítése</vt:lpstr>
      <vt:lpstr>Választható tananyagok (1-3 tanóra)</vt:lpstr>
      <vt:lpstr>Választható tananyagok (1-3 tanóra)</vt:lpstr>
      <vt:lpstr>Vállalkozói tananyagok (1-3. óra)</vt:lpstr>
      <vt:lpstr>Vállalkozói tananyagok (1-3 tanóra)</vt:lpstr>
      <vt:lpstr>Üzleti levelezés</vt:lpstr>
      <vt:lpstr>Készletgazdálkodás</vt:lpstr>
      <vt:lpstr>Emberi erőforrások felvétele</vt:lpstr>
      <vt:lpstr>Vállalkozói tananyagok (1-3 tanóra)</vt:lpstr>
      <vt:lpstr>Önkéntes nélkül</vt:lpstr>
      <vt:lpstr>Önkéntessel</vt:lpstr>
      <vt:lpstr>Önkéntes segédanyag</vt:lpstr>
      <vt:lpstr>Kísérőesemények</vt:lpstr>
      <vt:lpstr>Kísérő események – Innovation Challenge</vt:lpstr>
      <vt:lpstr>Kérdések, visszajelzés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Szögi Anita</dc:creator>
  <cp:lastModifiedBy>Szögi Anita</cp:lastModifiedBy>
  <cp:revision>22</cp:revision>
  <cp:lastPrinted>2025-02-17T13:39:22Z</cp:lastPrinted>
  <dcterms:created xsi:type="dcterms:W3CDTF">2023-02-02T09:21:10Z</dcterms:created>
  <dcterms:modified xsi:type="dcterms:W3CDTF">2026-02-16T15:06:37Z</dcterms:modified>
</cp:coreProperties>
</file>